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 id="2147483679" r:id="rId5"/>
    <p:sldMasterId id="2147483658" r:id="rId6"/>
    <p:sldMasterId id="2147483668" r:id="rId7"/>
  </p:sldMasterIdLst>
  <p:notesMasterIdLst>
    <p:notesMasterId r:id="rId21"/>
  </p:notesMasterIdLst>
  <p:sldIdLst>
    <p:sldId id="256" r:id="rId8"/>
    <p:sldId id="4513" r:id="rId9"/>
    <p:sldId id="258" r:id="rId10"/>
    <p:sldId id="4510" r:id="rId11"/>
    <p:sldId id="4498" r:id="rId12"/>
    <p:sldId id="4501" r:id="rId13"/>
    <p:sldId id="4508" r:id="rId14"/>
    <p:sldId id="4421" r:id="rId15"/>
    <p:sldId id="4358" r:id="rId16"/>
    <p:sldId id="257" r:id="rId17"/>
    <p:sldId id="4427" r:id="rId18"/>
    <p:sldId id="4509" r:id="rId19"/>
    <p:sldId id="451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3E7AF8-1F5E-406D-4FBB-2C40191963B1}" name="Wright, Amy" initials="WA" userId="S::awright@washoeschools.net::fb4fa911-57fc-405a-84f1-fb93d60d7c79" providerId="AD"/>
  <p188:author id="{A90308FD-6F74-329B-1037-0C69E1E3B06C}" name="Weir, Katie Louise" initials="KW" userId="S::KWeir@WASHOESCHOOLS.NET::e93db6b9-c7f2-4b23-b1eb-4f2924f7d8a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0502A"/>
    <a:srgbClr val="0152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8A3DF-1A21-B659-EA1C-166DE3572FCC}" v="156" dt="2025-07-30T23:17:56.044"/>
    <p1510:client id="{4C9F9EA8-8B52-B7C5-1CD0-533E9AB8C43D}" v="34" dt="2025-07-30T23:19:20.630"/>
    <p1510:client id="{6A233081-0F09-BB5C-FBDC-8158D13958A9}" v="7" dt="2025-07-30T23:18:53.397"/>
    <p1510:client id="{900B6FDA-E785-4680-B362-358405930C8A}" v="488" dt="2025-07-30T22:45:01.012"/>
    <p1510:client id="{DEC3EEC0-76F1-E1DD-2801-721EF34E1092}" v="3" dt="2025-07-30T23:37:08.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FCADD-A23C-415E-9331-B0117031EABC}" type="datetimeFigureOut">
              <a:rPr lang="en-US" smtClean="0"/>
              <a:t>7/30/2025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04A97-AC5A-4D78-BC48-261AA286892F}" type="slidenum">
              <a:rPr lang="en-US" smtClean="0"/>
              <a:t>‹#›</a:t>
            </a:fld>
            <a:endParaRPr lang="en-US"/>
          </a:p>
        </p:txBody>
      </p:sp>
    </p:spTree>
    <p:extLst>
      <p:ext uri="{BB962C8B-B14F-4D97-AF65-F5344CB8AC3E}">
        <p14:creationId xmlns:p14="http://schemas.microsoft.com/office/powerpoint/2010/main" val="246640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Mike intro</a:t>
            </a:r>
          </a:p>
          <a:p>
            <a:r>
              <a:rPr lang="en-US">
                <a:latin typeface="Calibri"/>
                <a:ea typeface="Calibri"/>
                <a:cs typeface="Calibri"/>
              </a:rPr>
              <a:t>-No more Tier 1+</a:t>
            </a:r>
          </a:p>
          <a:p>
            <a:r>
              <a:rPr lang="en-US">
                <a:latin typeface="Calibri"/>
                <a:ea typeface="Calibri"/>
                <a:cs typeface="Calibri"/>
              </a:rPr>
              <a:t>-AP/Dean Academic Director meetings</a:t>
            </a:r>
          </a:p>
          <a:p>
            <a:r>
              <a:rPr lang="en-US">
                <a:latin typeface="Calibri"/>
                <a:ea typeface="Calibri"/>
                <a:cs typeface="Calibri"/>
              </a:rPr>
              <a:t>-Reorganization of MTSS Specialists and their role</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6F04A97-AC5A-4D78-BC48-261AA286892F}" type="slidenum">
              <a:rPr lang="en-US" smtClean="0"/>
              <a:t>1</a:t>
            </a:fld>
            <a:endParaRPr lang="en-US"/>
          </a:p>
        </p:txBody>
      </p:sp>
    </p:spTree>
    <p:extLst>
      <p:ext uri="{BB962C8B-B14F-4D97-AF65-F5344CB8AC3E}">
        <p14:creationId xmlns:p14="http://schemas.microsoft.com/office/powerpoint/2010/main" val="3546823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424242"/>
                </a:solidFill>
              </a:rPr>
              <a:t>Lindsay</a:t>
            </a:r>
            <a:endParaRPr lang="en-US"/>
          </a:p>
          <a:p>
            <a:r>
              <a:rPr lang="en-US" b="1">
                <a:solidFill>
                  <a:srgbClr val="424242"/>
                </a:solidFill>
              </a:rPr>
              <a:t>(SAS)</a:t>
            </a:r>
            <a:endParaRPr lang="en-US"/>
          </a:p>
          <a:p>
            <a:r>
              <a:rPr lang="en-US" b="1">
                <a:solidFill>
                  <a:srgbClr val="424242"/>
                </a:solidFill>
              </a:rPr>
              <a:t>What it is</a:t>
            </a:r>
            <a:r>
              <a:rPr lang="en-US">
                <a:solidFill>
                  <a:srgbClr val="424242"/>
                </a:solidFill>
              </a:rPr>
              <a:t>:</a:t>
            </a:r>
            <a:br>
              <a:rPr lang="en-US">
                <a:cs typeface="+mn-lt"/>
              </a:rPr>
            </a:br>
            <a:r>
              <a:rPr lang="en-US">
                <a:solidFill>
                  <a:srgbClr val="424242"/>
                </a:solidFill>
              </a:rPr>
              <a:t>A staff-completed survey that assesses the implementation status of schoolwide PBIS systems.</a:t>
            </a:r>
            <a:endParaRPr lang="en-US"/>
          </a:p>
          <a:p>
            <a:endParaRPr lang="en-US">
              <a:solidFill>
                <a:srgbClr val="424242"/>
              </a:solidFill>
            </a:endParaRPr>
          </a:p>
          <a:p>
            <a:pPr marL="171450" indent="-171450">
              <a:lnSpc>
                <a:spcPct val="90000"/>
              </a:lnSpc>
              <a:spcBef>
                <a:spcPts val="300"/>
              </a:spcBef>
              <a:spcAft>
                <a:spcPts val="600"/>
              </a:spcAft>
              <a:buFont typeface="Arial,Sans-Serif"/>
              <a:buChar char="•"/>
            </a:pPr>
            <a:r>
              <a:rPr lang="en-US" b="1">
                <a:solidFill>
                  <a:srgbClr val="424242"/>
                </a:solidFill>
              </a:rPr>
              <a:t>Purpose</a:t>
            </a:r>
            <a:r>
              <a:rPr lang="en-US">
                <a:solidFill>
                  <a:srgbClr val="424242"/>
                </a:solidFill>
              </a:rPr>
              <a:t>:</a:t>
            </a:r>
            <a:br>
              <a:rPr lang="en-US">
                <a:cs typeface="+mn-lt"/>
              </a:rPr>
            </a:br>
            <a:r>
              <a:rPr lang="en-US">
                <a:solidFill>
                  <a:srgbClr val="424242"/>
                </a:solidFill>
              </a:rPr>
              <a:t>To identify strengths and areas for growth in your school’s behavior support systems.</a:t>
            </a:r>
            <a:endParaRPr lang="en-US">
              <a:solidFill>
                <a:srgbClr val="000000"/>
              </a:solidFill>
            </a:endParaRPr>
          </a:p>
          <a:p>
            <a:endParaRPr lang="en-US">
              <a:solidFill>
                <a:srgbClr val="424242"/>
              </a:solidFill>
            </a:endParaRPr>
          </a:p>
        </p:txBody>
      </p:sp>
      <p:sp>
        <p:nvSpPr>
          <p:cNvPr id="4" name="Slide Number Placeholder 3"/>
          <p:cNvSpPr>
            <a:spLocks noGrp="1"/>
          </p:cNvSpPr>
          <p:nvPr>
            <p:ph type="sldNum" sz="quarter" idx="5"/>
          </p:nvPr>
        </p:nvSpPr>
        <p:spPr/>
        <p:txBody>
          <a:bodyPr/>
          <a:lstStyle/>
          <a:p>
            <a:fld id="{06F04A97-AC5A-4D78-BC48-261AA286892F}" type="slidenum">
              <a:rPr lang="en-US" smtClean="0"/>
              <a:t>10</a:t>
            </a:fld>
            <a:endParaRPr lang="en-US"/>
          </a:p>
        </p:txBody>
      </p:sp>
    </p:spTree>
    <p:extLst>
      <p:ext uri="{BB962C8B-B14F-4D97-AF65-F5344CB8AC3E}">
        <p14:creationId xmlns:p14="http://schemas.microsoft.com/office/powerpoint/2010/main" val="3680756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Lindsay</a:t>
            </a:r>
          </a:p>
          <a:p>
            <a:r>
              <a:rPr lang="en-US"/>
              <a:t>What is the AIR </a:t>
            </a:r>
            <a:r>
              <a:rPr lang="en-US" err="1"/>
              <a:t>Fidellity</a:t>
            </a:r>
            <a:r>
              <a:rPr lang="en-US"/>
              <a:t> Rubric? It’s our measure of implementation of MTSS</a:t>
            </a:r>
          </a:p>
          <a:p>
            <a:endParaRPr lang="en-US"/>
          </a:p>
          <a:p>
            <a:r>
              <a:rPr lang="en-US"/>
              <a:t>Schools will be provided an digital copy of the AIR Rubric and a link to the FORM for completion (QR Code) we will give schools an overview of the tool, provide details directions for completion. They will have a one-page handout with all the directions and due-dates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a:p>
        </p:txBody>
      </p:sp>
    </p:spTree>
    <p:extLst>
      <p:ext uri="{BB962C8B-B14F-4D97-AF65-F5344CB8AC3E}">
        <p14:creationId xmlns:p14="http://schemas.microsoft.com/office/powerpoint/2010/main" val="3566393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Lindsay</a:t>
            </a:r>
            <a:endParaRPr lang="en-US"/>
          </a:p>
          <a:p>
            <a:r>
              <a:rPr lang="en-US">
                <a:latin typeface="Calibri"/>
                <a:ea typeface="Calibri"/>
                <a:cs typeface="Calibri"/>
              </a:rPr>
              <a:t>For remainder of session, participants will have time to ask questions of staff and begin to review/complete fidelity rubric tools </a:t>
            </a:r>
            <a:endParaRPr lang="en-US"/>
          </a:p>
        </p:txBody>
      </p:sp>
      <p:sp>
        <p:nvSpPr>
          <p:cNvPr id="4" name="Slide Number Placeholder 3"/>
          <p:cNvSpPr>
            <a:spLocks noGrp="1"/>
          </p:cNvSpPr>
          <p:nvPr>
            <p:ph type="sldNum" sz="quarter" idx="5"/>
          </p:nvPr>
        </p:nvSpPr>
        <p:spPr/>
        <p:txBody>
          <a:bodyPr/>
          <a:lstStyle/>
          <a:p>
            <a:fld id="{06F04A97-AC5A-4D78-BC48-261AA286892F}" type="slidenum">
              <a:rPr lang="en-US" smtClean="0"/>
              <a:t>12</a:t>
            </a:fld>
            <a:endParaRPr lang="en-US"/>
          </a:p>
        </p:txBody>
      </p:sp>
    </p:spTree>
    <p:extLst>
      <p:ext uri="{BB962C8B-B14F-4D97-AF65-F5344CB8AC3E}">
        <p14:creationId xmlns:p14="http://schemas.microsoft.com/office/powerpoint/2010/main" val="30042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Mike</a:t>
            </a:r>
          </a:p>
          <a:p>
            <a:r>
              <a:rPr lang="en-US"/>
              <a:t>This will be sent to you electronically </a:t>
            </a:r>
          </a:p>
        </p:txBody>
      </p:sp>
      <p:sp>
        <p:nvSpPr>
          <p:cNvPr id="4" name="Slide Number Placeholder 3"/>
          <p:cNvSpPr>
            <a:spLocks noGrp="1"/>
          </p:cNvSpPr>
          <p:nvPr>
            <p:ph type="sldNum" sz="quarter" idx="5"/>
          </p:nvPr>
        </p:nvSpPr>
        <p:spPr/>
        <p:txBody>
          <a:bodyPr/>
          <a:lstStyle/>
          <a:p>
            <a:fld id="{06F04A97-AC5A-4D78-BC48-261AA286892F}" type="slidenum">
              <a:rPr lang="en-US" smtClean="0"/>
              <a:t>2</a:t>
            </a:fld>
            <a:endParaRPr lang="en-US"/>
          </a:p>
        </p:txBody>
      </p:sp>
    </p:spTree>
    <p:extLst>
      <p:ext uri="{BB962C8B-B14F-4D97-AF65-F5344CB8AC3E}">
        <p14:creationId xmlns:p14="http://schemas.microsoft.com/office/powerpoint/2010/main" val="365391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100"/>
              </a:lnSpc>
              <a:spcBef>
                <a:spcPts val="975"/>
              </a:spcBef>
              <a:spcAft>
                <a:spcPts val="225"/>
              </a:spcAft>
              <a:buNone/>
            </a:pPr>
            <a:r>
              <a:rPr lang="en-US" b="1" i="0">
                <a:solidFill>
                  <a:srgbClr val="424242"/>
                </a:solidFill>
                <a:effectLst/>
                <a:latin typeface="Segoe Sans"/>
              </a:rPr>
              <a:t>Mike</a:t>
            </a:r>
          </a:p>
          <a:p>
            <a:pPr algn="l">
              <a:lnSpc>
                <a:spcPts val="2100"/>
              </a:lnSpc>
              <a:spcBef>
                <a:spcPts val="975"/>
              </a:spcBef>
              <a:spcAft>
                <a:spcPts val="225"/>
              </a:spcAft>
              <a:buNone/>
            </a:pPr>
            <a:r>
              <a:rPr lang="en-US" b="1" i="0">
                <a:solidFill>
                  <a:srgbClr val="424242"/>
                </a:solidFill>
                <a:effectLst/>
                <a:latin typeface="Segoe Sans"/>
              </a:rPr>
              <a:t>1. Learning Intentions (What am I learning?)</a:t>
            </a:r>
          </a:p>
          <a:p>
            <a:pPr algn="l">
              <a:spcBef>
                <a:spcPts val="600"/>
              </a:spcBef>
              <a:spcAft>
                <a:spcPts val="300"/>
              </a:spcAft>
              <a:buNone/>
            </a:pPr>
            <a:r>
              <a:rPr lang="en-US" b="0" i="0">
                <a:solidFill>
                  <a:srgbClr val="424242"/>
                </a:solidFill>
                <a:effectLst/>
                <a:latin typeface="Segoe Sans"/>
              </a:rPr>
              <a:t>These questions help students focus on the purpose of the lesson.</a:t>
            </a:r>
          </a:p>
          <a:p>
            <a:pPr algn="l">
              <a:spcBef>
                <a:spcPts val="300"/>
              </a:spcBef>
              <a:spcAft>
                <a:spcPts val="300"/>
              </a:spcAft>
              <a:buFont typeface="Arial" panose="020B0604020202020204" pitchFamily="34" charset="0"/>
              <a:buChar char="•"/>
            </a:pPr>
            <a:r>
              <a:rPr lang="en-US" b="0" i="0">
                <a:solidFill>
                  <a:srgbClr val="424242"/>
                </a:solidFill>
                <a:effectLst/>
                <a:latin typeface="Segoe Sans"/>
              </a:rPr>
              <a:t>What are we learning today?</a:t>
            </a:r>
          </a:p>
          <a:p>
            <a:pPr algn="l">
              <a:spcBef>
                <a:spcPts val="300"/>
              </a:spcBef>
              <a:spcAft>
                <a:spcPts val="300"/>
              </a:spcAft>
              <a:buFont typeface="Arial" panose="020B0604020202020204" pitchFamily="34" charset="0"/>
              <a:buChar char="•"/>
            </a:pPr>
            <a:r>
              <a:rPr lang="en-US" b="0" i="0">
                <a:solidFill>
                  <a:srgbClr val="424242"/>
                </a:solidFill>
                <a:effectLst/>
                <a:latin typeface="Segoe Sans"/>
              </a:rPr>
              <a:t>What is the big idea or concept behind this lesson?</a:t>
            </a:r>
          </a:p>
          <a:p>
            <a:pPr algn="l">
              <a:spcBef>
                <a:spcPts val="300"/>
              </a:spcBef>
              <a:spcAft>
                <a:spcPts val="300"/>
              </a:spcAft>
              <a:buFont typeface="Arial" panose="020B0604020202020204" pitchFamily="34" charset="0"/>
              <a:buChar char="•"/>
            </a:pPr>
            <a:r>
              <a:rPr lang="en-US" b="0" i="0">
                <a:solidFill>
                  <a:srgbClr val="424242"/>
                </a:solidFill>
                <a:effectLst/>
                <a:latin typeface="Segoe Sans"/>
              </a:rPr>
              <a:t>How does this connect to what we’ve already learned?</a:t>
            </a:r>
          </a:p>
          <a:p>
            <a:pPr algn="l">
              <a:spcBef>
                <a:spcPts val="300"/>
              </a:spcBef>
              <a:spcAft>
                <a:spcPts val="300"/>
              </a:spcAft>
              <a:buFont typeface="Arial" panose="020B0604020202020204" pitchFamily="34" charset="0"/>
              <a:buChar char="•"/>
            </a:pPr>
            <a:r>
              <a:rPr lang="en-US" b="0" i="0">
                <a:solidFill>
                  <a:srgbClr val="424242"/>
                </a:solidFill>
                <a:effectLst/>
                <a:latin typeface="Segoe Sans"/>
              </a:rPr>
              <a:t>Why is this learning important?</a:t>
            </a:r>
          </a:p>
          <a:p>
            <a:pPr algn="l">
              <a:lnSpc>
                <a:spcPts val="2100"/>
              </a:lnSpc>
              <a:spcBef>
                <a:spcPts val="975"/>
              </a:spcBef>
              <a:spcAft>
                <a:spcPts val="225"/>
              </a:spcAft>
              <a:buNone/>
            </a:pPr>
            <a:r>
              <a:rPr lang="en-US" b="1" i="0">
                <a:solidFill>
                  <a:srgbClr val="424242"/>
                </a:solidFill>
                <a:effectLst/>
                <a:latin typeface="Segoe Sans"/>
              </a:rPr>
              <a:t>🎯 2. Success Criteria (How will I know I’ve learned it?)</a:t>
            </a:r>
          </a:p>
          <a:p>
            <a:pPr algn="l">
              <a:spcBef>
                <a:spcPts val="600"/>
              </a:spcBef>
              <a:spcAft>
                <a:spcPts val="300"/>
              </a:spcAft>
              <a:buNone/>
            </a:pPr>
            <a:r>
              <a:rPr lang="en-US" b="0" i="0">
                <a:solidFill>
                  <a:srgbClr val="424242"/>
                </a:solidFill>
                <a:effectLst/>
                <a:latin typeface="Segoe Sans"/>
              </a:rPr>
              <a:t>These questions help students understand what success looks like.</a:t>
            </a:r>
          </a:p>
          <a:p>
            <a:pPr algn="l">
              <a:spcBef>
                <a:spcPts val="300"/>
              </a:spcBef>
              <a:spcAft>
                <a:spcPts val="300"/>
              </a:spcAft>
              <a:buFont typeface="Arial" panose="020B0604020202020204" pitchFamily="34" charset="0"/>
              <a:buChar char="•"/>
            </a:pPr>
            <a:r>
              <a:rPr lang="en-US" b="0" i="0">
                <a:solidFill>
                  <a:srgbClr val="424242"/>
                </a:solidFill>
                <a:effectLst/>
                <a:latin typeface="Segoe Sans"/>
              </a:rPr>
              <a:t>What does a successful outcome look like for this task?</a:t>
            </a:r>
          </a:p>
          <a:p>
            <a:pPr algn="l">
              <a:spcBef>
                <a:spcPts val="300"/>
              </a:spcBef>
              <a:spcAft>
                <a:spcPts val="300"/>
              </a:spcAft>
              <a:buFont typeface="Arial" panose="020B0604020202020204" pitchFamily="34" charset="0"/>
              <a:buChar char="•"/>
            </a:pPr>
            <a:r>
              <a:rPr lang="en-US" b="0" i="0">
                <a:solidFill>
                  <a:srgbClr val="424242"/>
                </a:solidFill>
                <a:effectLst/>
                <a:latin typeface="Segoe Sans"/>
              </a:rPr>
              <a:t>What should I be able to do or explain by the end of this lesson?</a:t>
            </a:r>
          </a:p>
          <a:p>
            <a:pPr algn="l">
              <a:spcBef>
                <a:spcPts val="300"/>
              </a:spcBef>
              <a:spcAft>
                <a:spcPts val="300"/>
              </a:spcAft>
              <a:buFont typeface="Arial" panose="020B0604020202020204" pitchFamily="34" charset="0"/>
              <a:buChar char="•"/>
            </a:pPr>
            <a:r>
              <a:rPr lang="en-US" b="0" i="0">
                <a:solidFill>
                  <a:srgbClr val="424242"/>
                </a:solidFill>
                <a:effectLst/>
                <a:latin typeface="Segoe Sans"/>
              </a:rPr>
              <a:t>How will I know if I’ve done a good job?</a:t>
            </a:r>
          </a:p>
          <a:p>
            <a:pPr algn="l">
              <a:spcBef>
                <a:spcPts val="300"/>
              </a:spcBef>
              <a:spcAft>
                <a:spcPts val="300"/>
              </a:spcAft>
              <a:buFont typeface="Arial" panose="020B0604020202020204" pitchFamily="34" charset="0"/>
              <a:buChar char="•"/>
            </a:pPr>
            <a:r>
              <a:rPr lang="en-US" b="0" i="0">
                <a:solidFill>
                  <a:srgbClr val="424242"/>
                </a:solidFill>
                <a:effectLst/>
                <a:latin typeface="Segoe Sans"/>
              </a:rPr>
              <a:t>What are the steps or skills I need to show?</a:t>
            </a:r>
          </a:p>
          <a:p>
            <a:pPr algn="l">
              <a:lnSpc>
                <a:spcPts val="2100"/>
              </a:lnSpc>
              <a:spcBef>
                <a:spcPts val="975"/>
              </a:spcBef>
              <a:spcAft>
                <a:spcPts val="225"/>
              </a:spcAft>
              <a:buNone/>
            </a:pPr>
            <a:r>
              <a:rPr lang="en-US" b="1" i="0">
                <a:solidFill>
                  <a:srgbClr val="424242"/>
                </a:solidFill>
                <a:effectLst/>
                <a:latin typeface="Segoe Sans"/>
              </a:rPr>
              <a:t>🧠 3. Relevance and Engagement (Why am I learning this?)</a:t>
            </a:r>
          </a:p>
          <a:p>
            <a:pPr algn="l">
              <a:spcBef>
                <a:spcPts val="600"/>
              </a:spcBef>
              <a:spcAft>
                <a:spcPts val="300"/>
              </a:spcAft>
              <a:buNone/>
            </a:pPr>
            <a:r>
              <a:rPr lang="en-US" b="0" i="0">
                <a:solidFill>
                  <a:srgbClr val="424242"/>
                </a:solidFill>
                <a:effectLst/>
                <a:latin typeface="Segoe Sans"/>
              </a:rPr>
              <a:t>These questions help students see the value and application of their learning.</a:t>
            </a:r>
          </a:p>
          <a:p>
            <a:pPr algn="l">
              <a:spcBef>
                <a:spcPts val="300"/>
              </a:spcBef>
              <a:spcAft>
                <a:spcPts val="300"/>
              </a:spcAft>
              <a:buFont typeface="Arial" panose="020B0604020202020204" pitchFamily="34" charset="0"/>
              <a:buChar char="•"/>
            </a:pPr>
            <a:r>
              <a:rPr lang="en-US" b="0" i="0">
                <a:solidFill>
                  <a:srgbClr val="424242"/>
                </a:solidFill>
                <a:effectLst/>
                <a:latin typeface="Segoe Sans"/>
              </a:rPr>
              <a:t>How can I use this in real life?</a:t>
            </a:r>
          </a:p>
          <a:p>
            <a:pPr algn="l">
              <a:spcBef>
                <a:spcPts val="300"/>
              </a:spcBef>
              <a:spcAft>
                <a:spcPts val="300"/>
              </a:spcAft>
              <a:buFont typeface="Arial" panose="020B0604020202020204" pitchFamily="34" charset="0"/>
              <a:buChar char="•"/>
            </a:pPr>
            <a:r>
              <a:rPr lang="en-US" b="0" i="0">
                <a:solidFill>
                  <a:srgbClr val="424242"/>
                </a:solidFill>
                <a:effectLst/>
                <a:latin typeface="Segoe Sans"/>
              </a:rPr>
              <a:t>Why is this important for my future learning or goals?</a:t>
            </a:r>
          </a:p>
          <a:p>
            <a:pPr algn="l">
              <a:spcBef>
                <a:spcPts val="300"/>
              </a:spcBef>
              <a:spcAft>
                <a:spcPts val="300"/>
              </a:spcAft>
              <a:buFont typeface="Arial" panose="020B0604020202020204" pitchFamily="34" charset="0"/>
              <a:buChar char="•"/>
            </a:pPr>
            <a:r>
              <a:rPr lang="en-US" b="0" i="0">
                <a:solidFill>
                  <a:srgbClr val="424242"/>
                </a:solidFill>
                <a:effectLst/>
                <a:latin typeface="Segoe Sans"/>
              </a:rPr>
              <a:t>How does this relate to something I care about or am interested in?</a:t>
            </a:r>
          </a:p>
          <a:p>
            <a:pPr algn="l">
              <a:spcBef>
                <a:spcPts val="300"/>
              </a:spcBef>
              <a:spcAft>
                <a:spcPts val="300"/>
              </a:spcAft>
              <a:buFont typeface="Arial" panose="020B0604020202020204" pitchFamily="34" charset="0"/>
              <a:buChar char="•"/>
            </a:pPr>
            <a:r>
              <a:rPr lang="en-US" b="0" i="0">
                <a:solidFill>
                  <a:srgbClr val="424242"/>
                </a:solidFill>
                <a:effectLst/>
                <a:latin typeface="Segoe Sans"/>
              </a:rPr>
              <a:t>What problems can I solve with this knowledge?</a:t>
            </a:r>
          </a:p>
          <a:p>
            <a:endParaRPr lang="en-US"/>
          </a:p>
        </p:txBody>
      </p:sp>
      <p:sp>
        <p:nvSpPr>
          <p:cNvPr id="4" name="Slide Number Placeholder 3"/>
          <p:cNvSpPr>
            <a:spLocks noGrp="1"/>
          </p:cNvSpPr>
          <p:nvPr>
            <p:ph type="sldNum" sz="quarter" idx="5"/>
          </p:nvPr>
        </p:nvSpPr>
        <p:spPr/>
        <p:txBody>
          <a:bodyPr/>
          <a:lstStyle/>
          <a:p>
            <a:fld id="{4B46B7FD-7A84-4C6D-8D3B-5CCA395DDAA0}" type="slidenum">
              <a:rPr lang="en-US" smtClean="0"/>
              <a:t>3</a:t>
            </a:fld>
            <a:endParaRPr lang="en-US"/>
          </a:p>
        </p:txBody>
      </p:sp>
    </p:spTree>
    <p:extLst>
      <p:ext uri="{BB962C8B-B14F-4D97-AF65-F5344CB8AC3E}">
        <p14:creationId xmlns:p14="http://schemas.microsoft.com/office/powerpoint/2010/main" val="41793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90C66-BA51-0F25-B248-48CB781C1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20A0E-12A3-7E96-C9AF-9BF0289B0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CC45AC-6ECA-C511-4B2A-1D4157047FA5}"/>
              </a:ext>
            </a:extLst>
          </p:cNvPr>
          <p:cNvSpPr>
            <a:spLocks noGrp="1"/>
          </p:cNvSpPr>
          <p:nvPr>
            <p:ph type="body" idx="1"/>
          </p:nvPr>
        </p:nvSpPr>
        <p:spPr/>
        <p:txBody>
          <a:bodyPr/>
          <a:lstStyle/>
          <a:p>
            <a:r>
              <a:rPr lang="en-US"/>
              <a:t>Mike </a:t>
            </a:r>
          </a:p>
          <a:p>
            <a:r>
              <a:rPr lang="en-US"/>
              <a:t>Need a paper copies of this - 200</a:t>
            </a:r>
          </a:p>
          <a:p>
            <a:endParaRPr lang="en-US"/>
          </a:p>
          <a:p>
            <a:r>
              <a:rPr lang="en-US"/>
              <a:t>Snapshot of what principals can expect for the coming year with requirements and due dates.</a:t>
            </a:r>
          </a:p>
          <a:p>
            <a:endParaRPr lang="en-US"/>
          </a:p>
          <a:p>
            <a:r>
              <a:rPr lang="en-US"/>
              <a:t>A hard copy will be provided for each admin and will include the Priority+ level.</a:t>
            </a:r>
          </a:p>
          <a:p>
            <a:endParaRPr lang="en-US"/>
          </a:p>
          <a:p>
            <a:r>
              <a:rPr lang="en-US"/>
              <a:t>We will also provide a digital copy ahead of this presentation so that admin can use the links provided to review materials.</a:t>
            </a:r>
          </a:p>
          <a:p>
            <a:endParaRPr lang="en-US"/>
          </a:p>
          <a:p>
            <a:r>
              <a:rPr lang="en-US"/>
              <a:t>All documents and links needed for all of this – are available on the website. And our Priority schools have had them all emailed for the August 6</a:t>
            </a:r>
            <a:r>
              <a:rPr lang="en-US" baseline="30000"/>
              <a:t>th</a:t>
            </a:r>
            <a:r>
              <a:rPr lang="en-US"/>
              <a:t> presentations.</a:t>
            </a:r>
          </a:p>
        </p:txBody>
      </p:sp>
      <p:sp>
        <p:nvSpPr>
          <p:cNvPr id="4" name="Date Placeholder 3">
            <a:extLst>
              <a:ext uri="{FF2B5EF4-FFF2-40B4-BE49-F238E27FC236}">
                <a16:creationId xmlns:a16="http://schemas.microsoft.com/office/drawing/2014/main" id="{F402123A-F241-E901-3D73-FF4F4FA11E71}"/>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7FE72056-B561-E5B4-615D-B017D45583CA}"/>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37F119C5-946C-FB60-85B0-53E5BAB6C0C9}"/>
              </a:ext>
            </a:extLst>
          </p:cNvPr>
          <p:cNvSpPr>
            <a:spLocks noGrp="1"/>
          </p:cNvSpPr>
          <p:nvPr>
            <p:ph type="sldNum" sz="quarter" idx="5"/>
          </p:nvPr>
        </p:nvSpPr>
        <p:spPr/>
        <p:txBody>
          <a:bodyPr/>
          <a:lstStyle/>
          <a:p>
            <a:fld id="{B54DC83E-89B8-4806-9A94-7D2BAA520DC6}" type="slidenum">
              <a:rPr lang="en-US" smtClean="0"/>
              <a:pPr/>
              <a:t>4</a:t>
            </a:fld>
            <a:endParaRPr lang="en-US"/>
          </a:p>
        </p:txBody>
      </p:sp>
    </p:spTree>
    <p:extLst>
      <p:ext uri="{BB962C8B-B14F-4D97-AF65-F5344CB8AC3E}">
        <p14:creationId xmlns:p14="http://schemas.microsoft.com/office/powerpoint/2010/main" val="4175939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Trish</a:t>
            </a:r>
          </a:p>
          <a:p>
            <a:r>
              <a:rPr lang="en-US"/>
              <a:t>For some historical context, </a:t>
            </a:r>
            <a:r>
              <a:rPr lang="en-US" err="1"/>
              <a:t>mtss</a:t>
            </a:r>
            <a:r>
              <a:rPr lang="en-US"/>
              <a:t> grew out of both RTI and PBIS. PBIS and RTI were being implemented in silo from each other, so MTSS is the combining and evolution of those two frameworks.</a:t>
            </a:r>
          </a:p>
          <a:p>
            <a:endParaRPr lang="en-US"/>
          </a:p>
          <a:p>
            <a:r>
              <a:rPr lang="en-US"/>
              <a:t>It creates a seamless system focused on matching students needs to a corresponding level of support that meets the needs of the whole child. It creates a problem solving culture in the school, and it’s both a systemic model to address the overall health and function of the school, as well as a model to address the needs of each student individually. </a:t>
            </a:r>
          </a:p>
          <a:p>
            <a:endParaRPr lang="en-US"/>
          </a:p>
          <a:p>
            <a:pPr marL="0" indent="0">
              <a:buNone/>
            </a:pPr>
            <a:r>
              <a:rPr lang="en-US"/>
              <a:t>Grew out of parallel movements in education to address a variety of concerns</a:t>
            </a:r>
          </a:p>
          <a:p>
            <a:pPr lvl="1"/>
            <a:r>
              <a:rPr lang="en-US" i="1"/>
              <a:t>Creates a seamless system to address needs of the whole child</a:t>
            </a:r>
          </a:p>
          <a:p>
            <a:pPr lvl="1"/>
            <a:r>
              <a:rPr lang="en-US" i="1"/>
              <a:t>Creates a problem solving culture that is “information rich”</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a:p>
        </p:txBody>
      </p:sp>
    </p:spTree>
    <p:extLst>
      <p:ext uri="{BB962C8B-B14F-4D97-AF65-F5344CB8AC3E}">
        <p14:creationId xmlns:p14="http://schemas.microsoft.com/office/powerpoint/2010/main" val="2670342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Tish</a:t>
            </a:r>
          </a:p>
          <a:p>
            <a:r>
              <a:rPr lang="en-US"/>
              <a:t>Briefly review the critical components of MTSS process…screen students, identify those who need support and match to that support. Progress monitor them and then make decisions based on the data</a:t>
            </a:r>
          </a:p>
          <a:p>
            <a:endParaRPr lang="en-US"/>
          </a:p>
          <a:p>
            <a:r>
              <a:rPr lang="en-US"/>
              <a:t>Acknowledge that everyone is at a different place – that is okay . Don't feel pressured that if you don’t have this running its bad. That’s bad. Its not, we are building foundations. Setting understanding of goals.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a:p>
        </p:txBody>
      </p:sp>
    </p:spTree>
    <p:extLst>
      <p:ext uri="{BB962C8B-B14F-4D97-AF65-F5344CB8AC3E}">
        <p14:creationId xmlns:p14="http://schemas.microsoft.com/office/powerpoint/2010/main" val="2732890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Trish</a:t>
            </a:r>
          </a:p>
          <a:p>
            <a:r>
              <a:rPr lang="en-US"/>
              <a:t>Systems and individual needs framework</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3094875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Trish</a:t>
            </a:r>
          </a:p>
          <a:p>
            <a:r>
              <a:rPr lang="en-US"/>
              <a:t>It</a:t>
            </a:r>
            <a:r>
              <a:rPr lang="en-US" sz="1200" b="0" i="0" kern="1200">
                <a:solidFill>
                  <a:schemeClr val="tx1"/>
                </a:solidFill>
                <a:effectLst/>
                <a:latin typeface="+mn-lt"/>
                <a:ea typeface="+mn-ea"/>
                <a:cs typeface="+mn-cs"/>
              </a:rPr>
              <a:t> is important to note, MTSS addresses the need of the WHOLE child by aligning systems and supports that provides high-quality academic, social, emotional and behavioral programming and supports designed to meet the needs of all students at different levels. </a:t>
            </a:r>
            <a:endParaRPr lang="en-US">
              <a:ea typeface="+mn-ea"/>
              <a:cs typeface="+mn-cs"/>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In this system there is no such thing as a Tier 2 or SPED kids. Instead, each student’s individual needs are assessed and responded to with the appropriate level of supports. Just because a student needs targeted intervention for reading comprehension (academic), they may not need that level of support for math (also academic), but they may also need more targeted supports in communication skills but has excellent self-regulation skills.  No student fits neatly in a single tier!  </a:t>
            </a:r>
            <a:endParaRPr lang="en-US" sz="1200" b="0" i="0" kern="1200">
              <a:solidFill>
                <a:schemeClr val="tx1"/>
              </a:solidFill>
              <a:effectLst/>
              <a:latin typeface="+mn-lt"/>
            </a:endParaRPr>
          </a:p>
        </p:txBody>
      </p:sp>
      <p:sp>
        <p:nvSpPr>
          <p:cNvPr id="4" name="Slide Number Placeholder 3"/>
          <p:cNvSpPr>
            <a:spLocks noGrp="1"/>
          </p:cNvSpPr>
          <p:nvPr>
            <p:ph type="sldNum" sz="quarter" idx="5"/>
          </p:nvPr>
        </p:nvSpPr>
        <p:spPr/>
        <p:txBody>
          <a:bodyPr/>
          <a:lstStyle/>
          <a:p>
            <a:fld id="{6B2ED128-BFD5-2646-8604-A88F5CBAD6DA}" type="slidenum">
              <a:rPr lang="en-US" smtClean="0"/>
              <a:t>8</a:t>
            </a:fld>
            <a:endParaRPr lang="en-US"/>
          </a:p>
        </p:txBody>
      </p:sp>
    </p:spTree>
    <p:extLst>
      <p:ext uri="{BB962C8B-B14F-4D97-AF65-F5344CB8AC3E}">
        <p14:creationId xmlns:p14="http://schemas.microsoft.com/office/powerpoint/2010/main" val="1494194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Trish</a:t>
            </a:r>
          </a:p>
          <a:p>
            <a:r>
              <a:rPr lang="en-US"/>
              <a:t>We try to simplify things and make it practical. Basically, each benchmark period, we wants schools to do these 4 things (Describe them)</a:t>
            </a:r>
          </a:p>
          <a:p>
            <a:endParaRPr lang="en-US"/>
          </a:p>
          <a:p>
            <a:r>
              <a:rPr lang="en-US"/>
              <a:t>Reiterate that this is for academics and behavior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a:p>
        </p:txBody>
      </p:sp>
    </p:spTree>
    <p:extLst>
      <p:ext uri="{BB962C8B-B14F-4D97-AF65-F5344CB8AC3E}">
        <p14:creationId xmlns:p14="http://schemas.microsoft.com/office/powerpoint/2010/main" val="688724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5970-882B-5738-7035-797A0950EAE3}"/>
              </a:ext>
            </a:extLst>
          </p:cNvPr>
          <p:cNvSpPr>
            <a:spLocks noGrp="1"/>
          </p:cNvSpPr>
          <p:nvPr>
            <p:ph type="ctrTitle" hasCustomPrompt="1"/>
          </p:nvPr>
        </p:nvSpPr>
        <p:spPr>
          <a:xfrm>
            <a:off x="600362" y="1080655"/>
            <a:ext cx="5375565" cy="711200"/>
          </a:xfrm>
        </p:spPr>
        <p:txBody>
          <a:bodyPr anchor="b">
            <a:noAutofit/>
          </a:bodyPr>
          <a:lstStyle>
            <a:lvl1pPr algn="l">
              <a:defRPr sz="4400" b="1">
                <a:latin typeface="Arial" panose="020B0604020202020204" pitchFamily="34" charset="0"/>
                <a:cs typeface="Arial" panose="020B0604020202020204" pitchFamily="34" charset="0"/>
              </a:defRPr>
            </a:lvl1pPr>
          </a:lstStyle>
          <a:p>
            <a:r>
              <a:rPr lang="en-US"/>
              <a:t>TITLE</a:t>
            </a:r>
          </a:p>
        </p:txBody>
      </p:sp>
      <p:sp>
        <p:nvSpPr>
          <p:cNvPr id="3" name="Subtitle 2">
            <a:extLst>
              <a:ext uri="{FF2B5EF4-FFF2-40B4-BE49-F238E27FC236}">
                <a16:creationId xmlns:a16="http://schemas.microsoft.com/office/drawing/2014/main" id="{7FC23C07-A242-E9D8-48DF-4C2F5B5C1F9F}"/>
              </a:ext>
            </a:extLst>
          </p:cNvPr>
          <p:cNvSpPr>
            <a:spLocks noGrp="1"/>
          </p:cNvSpPr>
          <p:nvPr>
            <p:ph type="subTitle" idx="1" hasCustomPrompt="1"/>
          </p:nvPr>
        </p:nvSpPr>
        <p:spPr>
          <a:xfrm>
            <a:off x="600362" y="2814277"/>
            <a:ext cx="5375564" cy="1655762"/>
          </a:xfrm>
        </p:spPr>
        <p:txBody>
          <a:bodyPr>
            <a:normAutofit/>
          </a:bodyPr>
          <a:lstStyle>
            <a:lvl1pPr marL="0" indent="0" algn="l">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Names  </a:t>
            </a:r>
          </a:p>
          <a:p>
            <a:r>
              <a:rPr lang="en-US"/>
              <a:t>Date</a:t>
            </a:r>
          </a:p>
        </p:txBody>
      </p:sp>
    </p:spTree>
    <p:extLst>
      <p:ext uri="{BB962C8B-B14F-4D97-AF65-F5344CB8AC3E}">
        <p14:creationId xmlns:p14="http://schemas.microsoft.com/office/powerpoint/2010/main" val="33506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EF9A-7446-5C7B-55C7-E7365A371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DA8D9F-5F88-3A84-BA6D-DF3200FED2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42CD36-5C1A-B875-15DD-298981575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CC9E44-79C9-B4E4-3644-47D393BC37EF}"/>
              </a:ext>
            </a:extLst>
          </p:cNvPr>
          <p:cNvSpPr>
            <a:spLocks noGrp="1"/>
          </p:cNvSpPr>
          <p:nvPr>
            <p:ph type="dt" sz="half" idx="10"/>
          </p:nvPr>
        </p:nvSpPr>
        <p:spPr/>
        <p:txBody>
          <a:bodyPr/>
          <a:lstStyle/>
          <a:p>
            <a:fld id="{3E1FCC43-B295-4046-BC03-20CD01C105CA}" type="datetimeFigureOut">
              <a:rPr lang="en-US" smtClean="0"/>
              <a:t>7/30/2025</a:t>
            </a:fld>
            <a:endParaRPr lang="en-US"/>
          </a:p>
        </p:txBody>
      </p:sp>
      <p:sp>
        <p:nvSpPr>
          <p:cNvPr id="6" name="Footer Placeholder 5">
            <a:extLst>
              <a:ext uri="{FF2B5EF4-FFF2-40B4-BE49-F238E27FC236}">
                <a16:creationId xmlns:a16="http://schemas.microsoft.com/office/drawing/2014/main" id="{DFFD5C1A-A501-6E4E-EDE9-3E6B0B48F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2C2D26-9DF4-8C19-B141-F00444BE49CE}"/>
              </a:ext>
            </a:extLst>
          </p:cNvPr>
          <p:cNvSpPr>
            <a:spLocks noGrp="1"/>
          </p:cNvSpPr>
          <p:nvPr>
            <p:ph type="sldNum" sz="quarter" idx="12"/>
          </p:nvPr>
        </p:nvSpPr>
        <p:spPr/>
        <p:txBody>
          <a:bodyPr/>
          <a:lstStyle/>
          <a:p>
            <a:fld id="{E12A136C-A718-4144-9226-254D2CF431F0}" type="slidenum">
              <a:rPr lang="en-US" smtClean="0"/>
              <a:t>‹#›</a:t>
            </a:fld>
            <a:endParaRPr lang="en-US"/>
          </a:p>
        </p:txBody>
      </p:sp>
    </p:spTree>
    <p:extLst>
      <p:ext uri="{BB962C8B-B14F-4D97-AF65-F5344CB8AC3E}">
        <p14:creationId xmlns:p14="http://schemas.microsoft.com/office/powerpoint/2010/main" val="29322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CCC6-1DAA-AA10-8C3C-614476926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CFA0DB-4EEE-41BD-9E07-BFFE026FB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DE9089-94B0-57E1-A554-74A741D69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1ECBA1-48CF-AF87-49A6-E2365532BA80}"/>
              </a:ext>
            </a:extLst>
          </p:cNvPr>
          <p:cNvSpPr>
            <a:spLocks noGrp="1"/>
          </p:cNvSpPr>
          <p:nvPr>
            <p:ph type="dt" sz="half" idx="10"/>
          </p:nvPr>
        </p:nvSpPr>
        <p:spPr/>
        <p:txBody>
          <a:bodyPr/>
          <a:lstStyle/>
          <a:p>
            <a:fld id="{3E1FCC43-B295-4046-BC03-20CD01C105CA}" type="datetimeFigureOut">
              <a:rPr lang="en-US" smtClean="0"/>
              <a:t>7/30/2025</a:t>
            </a:fld>
            <a:endParaRPr lang="en-US"/>
          </a:p>
        </p:txBody>
      </p:sp>
      <p:sp>
        <p:nvSpPr>
          <p:cNvPr id="6" name="Footer Placeholder 5">
            <a:extLst>
              <a:ext uri="{FF2B5EF4-FFF2-40B4-BE49-F238E27FC236}">
                <a16:creationId xmlns:a16="http://schemas.microsoft.com/office/drawing/2014/main" id="{789DE53C-9F01-1190-5009-E928C1F878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24DF3-5002-43EC-2010-9885FBD5DD06}"/>
              </a:ext>
            </a:extLst>
          </p:cNvPr>
          <p:cNvSpPr>
            <a:spLocks noGrp="1"/>
          </p:cNvSpPr>
          <p:nvPr>
            <p:ph type="sldNum" sz="quarter" idx="12"/>
          </p:nvPr>
        </p:nvSpPr>
        <p:spPr/>
        <p:txBody>
          <a:bodyPr/>
          <a:lstStyle/>
          <a:p>
            <a:fld id="{E12A136C-A718-4144-9226-254D2CF431F0}" type="slidenum">
              <a:rPr lang="en-US" smtClean="0"/>
              <a:t>‹#›</a:t>
            </a:fld>
            <a:endParaRPr lang="en-US"/>
          </a:p>
        </p:txBody>
      </p:sp>
    </p:spTree>
    <p:extLst>
      <p:ext uri="{BB962C8B-B14F-4D97-AF65-F5344CB8AC3E}">
        <p14:creationId xmlns:p14="http://schemas.microsoft.com/office/powerpoint/2010/main" val="118890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494F-76CD-F16F-ACF3-2F3B5FDBD0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6FF7D9-5003-27E8-FBE5-6C16E82AED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193A08-E838-4B0E-5735-F07801DE95C4}"/>
              </a:ext>
            </a:extLst>
          </p:cNvPr>
          <p:cNvSpPr>
            <a:spLocks noGrp="1"/>
          </p:cNvSpPr>
          <p:nvPr>
            <p:ph type="dt" sz="half" idx="10"/>
          </p:nvPr>
        </p:nvSpPr>
        <p:spPr/>
        <p:txBody>
          <a:bodyPr/>
          <a:lstStyle/>
          <a:p>
            <a:fld id="{FA0924AA-1CF9-4258-AB43-014D43F49223}" type="datetimeFigureOut">
              <a:rPr lang="en-US" smtClean="0"/>
              <a:t>7/30/2025</a:t>
            </a:fld>
            <a:endParaRPr lang="en-US"/>
          </a:p>
        </p:txBody>
      </p:sp>
      <p:sp>
        <p:nvSpPr>
          <p:cNvPr id="5" name="Footer Placeholder 4">
            <a:extLst>
              <a:ext uri="{FF2B5EF4-FFF2-40B4-BE49-F238E27FC236}">
                <a16:creationId xmlns:a16="http://schemas.microsoft.com/office/drawing/2014/main" id="{B9F792AB-C317-A241-FDAC-87F1C1BD2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1E208-650F-5EFB-06D8-B8B8AC4336B3}"/>
              </a:ext>
            </a:extLst>
          </p:cNvPr>
          <p:cNvSpPr>
            <a:spLocks noGrp="1"/>
          </p:cNvSpPr>
          <p:nvPr>
            <p:ph type="sldNum" sz="quarter" idx="12"/>
          </p:nvPr>
        </p:nvSpPr>
        <p:spPr/>
        <p:txBody>
          <a:bodyPr/>
          <a:lstStyle/>
          <a:p>
            <a:fld id="{E171F044-9344-492E-9F89-F932624C42AC}" type="slidenum">
              <a:rPr lang="en-US" smtClean="0"/>
              <a:t>‹#›</a:t>
            </a:fld>
            <a:endParaRPr lang="en-US"/>
          </a:p>
        </p:txBody>
      </p:sp>
    </p:spTree>
    <p:extLst>
      <p:ext uri="{BB962C8B-B14F-4D97-AF65-F5344CB8AC3E}">
        <p14:creationId xmlns:p14="http://schemas.microsoft.com/office/powerpoint/2010/main" val="3461861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7E8F-E1BB-7571-5ABA-BA45C9F4C3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026DAF-80C2-FB89-3AFB-693F57465D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72CEA-DD4E-4FD5-6DE9-07183E0AC463}"/>
              </a:ext>
            </a:extLst>
          </p:cNvPr>
          <p:cNvSpPr>
            <a:spLocks noGrp="1"/>
          </p:cNvSpPr>
          <p:nvPr>
            <p:ph type="dt" sz="half" idx="10"/>
          </p:nvPr>
        </p:nvSpPr>
        <p:spPr/>
        <p:txBody>
          <a:bodyPr/>
          <a:lstStyle/>
          <a:p>
            <a:fld id="{FA0924AA-1CF9-4258-AB43-014D43F49223}" type="datetimeFigureOut">
              <a:rPr lang="en-US" smtClean="0"/>
              <a:t>7/30/2025</a:t>
            </a:fld>
            <a:endParaRPr lang="en-US"/>
          </a:p>
        </p:txBody>
      </p:sp>
      <p:sp>
        <p:nvSpPr>
          <p:cNvPr id="5" name="Footer Placeholder 4">
            <a:extLst>
              <a:ext uri="{FF2B5EF4-FFF2-40B4-BE49-F238E27FC236}">
                <a16:creationId xmlns:a16="http://schemas.microsoft.com/office/drawing/2014/main" id="{D78648A7-882C-5B9C-FBD6-929E43EB5F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4420C-65D1-1E57-621F-52667F9C3C9A}"/>
              </a:ext>
            </a:extLst>
          </p:cNvPr>
          <p:cNvSpPr>
            <a:spLocks noGrp="1"/>
          </p:cNvSpPr>
          <p:nvPr>
            <p:ph type="sldNum" sz="quarter" idx="12"/>
          </p:nvPr>
        </p:nvSpPr>
        <p:spPr/>
        <p:txBody>
          <a:bodyPr/>
          <a:lstStyle/>
          <a:p>
            <a:fld id="{E171F044-9344-492E-9F89-F932624C42AC}" type="slidenum">
              <a:rPr lang="en-US" smtClean="0"/>
              <a:t>‹#›</a:t>
            </a:fld>
            <a:endParaRPr lang="en-US"/>
          </a:p>
        </p:txBody>
      </p:sp>
    </p:spTree>
    <p:extLst>
      <p:ext uri="{BB962C8B-B14F-4D97-AF65-F5344CB8AC3E}">
        <p14:creationId xmlns:p14="http://schemas.microsoft.com/office/powerpoint/2010/main" val="1795703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4AED7-3CA6-35AE-A2F8-3E78CAB768E7}"/>
              </a:ext>
            </a:extLst>
          </p:cNvPr>
          <p:cNvSpPr>
            <a:spLocks noGrp="1"/>
          </p:cNvSpPr>
          <p:nvPr>
            <p:ph type="title"/>
          </p:nvPr>
        </p:nvSpPr>
        <p:spPr>
          <a:xfrm>
            <a:off x="1508288" y="1709738"/>
            <a:ext cx="983916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01DF41-168D-7B38-33BE-CBCAE8F4FE23}"/>
              </a:ext>
            </a:extLst>
          </p:cNvPr>
          <p:cNvSpPr>
            <a:spLocks noGrp="1"/>
          </p:cNvSpPr>
          <p:nvPr>
            <p:ph type="body" idx="1"/>
          </p:nvPr>
        </p:nvSpPr>
        <p:spPr>
          <a:xfrm>
            <a:off x="1508288" y="4589463"/>
            <a:ext cx="9839162"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BC988D-9A9F-9F15-72D8-69A7285ED447}"/>
              </a:ext>
            </a:extLst>
          </p:cNvPr>
          <p:cNvSpPr>
            <a:spLocks noGrp="1"/>
          </p:cNvSpPr>
          <p:nvPr>
            <p:ph type="dt" sz="half" idx="10"/>
          </p:nvPr>
        </p:nvSpPr>
        <p:spPr/>
        <p:txBody>
          <a:bodyPr/>
          <a:lstStyle/>
          <a:p>
            <a:fld id="{FA0924AA-1CF9-4258-AB43-014D43F49223}" type="datetimeFigureOut">
              <a:rPr lang="en-US" smtClean="0"/>
              <a:t>7/30/2025</a:t>
            </a:fld>
            <a:endParaRPr lang="en-US"/>
          </a:p>
        </p:txBody>
      </p:sp>
      <p:sp>
        <p:nvSpPr>
          <p:cNvPr id="5" name="Footer Placeholder 4">
            <a:extLst>
              <a:ext uri="{FF2B5EF4-FFF2-40B4-BE49-F238E27FC236}">
                <a16:creationId xmlns:a16="http://schemas.microsoft.com/office/drawing/2014/main" id="{963481F5-8CE7-9711-4D3C-ADA0B2E50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B91C7-BEC7-A8CD-6468-F7E7006C2E51}"/>
              </a:ext>
            </a:extLst>
          </p:cNvPr>
          <p:cNvSpPr>
            <a:spLocks noGrp="1"/>
          </p:cNvSpPr>
          <p:nvPr>
            <p:ph type="sldNum" sz="quarter" idx="12"/>
          </p:nvPr>
        </p:nvSpPr>
        <p:spPr/>
        <p:txBody>
          <a:bodyPr/>
          <a:lstStyle/>
          <a:p>
            <a:fld id="{E171F044-9344-492E-9F89-F932624C42AC}" type="slidenum">
              <a:rPr lang="en-US" smtClean="0"/>
              <a:t>‹#›</a:t>
            </a:fld>
            <a:endParaRPr lang="en-US"/>
          </a:p>
        </p:txBody>
      </p:sp>
    </p:spTree>
    <p:extLst>
      <p:ext uri="{BB962C8B-B14F-4D97-AF65-F5344CB8AC3E}">
        <p14:creationId xmlns:p14="http://schemas.microsoft.com/office/powerpoint/2010/main" val="2272359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BCD1-0B4D-1686-A3F4-6F1F5C6A93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97967-9C0E-DF1B-7C92-A067E0F984E9}"/>
              </a:ext>
            </a:extLst>
          </p:cNvPr>
          <p:cNvSpPr>
            <a:spLocks noGrp="1"/>
          </p:cNvSpPr>
          <p:nvPr>
            <p:ph sz="half" idx="1"/>
          </p:nvPr>
        </p:nvSpPr>
        <p:spPr>
          <a:xfrm>
            <a:off x="1545996" y="1825625"/>
            <a:ext cx="47793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761ADE-08E1-8956-7B90-EA1015F97A6A}"/>
              </a:ext>
            </a:extLst>
          </p:cNvPr>
          <p:cNvSpPr>
            <a:spLocks noGrp="1"/>
          </p:cNvSpPr>
          <p:nvPr>
            <p:ph sz="half" idx="2"/>
          </p:nvPr>
        </p:nvSpPr>
        <p:spPr>
          <a:xfrm>
            <a:off x="6574410" y="1825625"/>
            <a:ext cx="47793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F22095-225C-73B9-DECE-3669627938A6}"/>
              </a:ext>
            </a:extLst>
          </p:cNvPr>
          <p:cNvSpPr>
            <a:spLocks noGrp="1"/>
          </p:cNvSpPr>
          <p:nvPr>
            <p:ph type="dt" sz="half" idx="10"/>
          </p:nvPr>
        </p:nvSpPr>
        <p:spPr/>
        <p:txBody>
          <a:bodyPr/>
          <a:lstStyle/>
          <a:p>
            <a:fld id="{FA0924AA-1CF9-4258-AB43-014D43F49223}" type="datetimeFigureOut">
              <a:rPr lang="en-US" smtClean="0"/>
              <a:t>7/30/2025</a:t>
            </a:fld>
            <a:endParaRPr lang="en-US"/>
          </a:p>
        </p:txBody>
      </p:sp>
      <p:sp>
        <p:nvSpPr>
          <p:cNvPr id="6" name="Footer Placeholder 5">
            <a:extLst>
              <a:ext uri="{FF2B5EF4-FFF2-40B4-BE49-F238E27FC236}">
                <a16:creationId xmlns:a16="http://schemas.microsoft.com/office/drawing/2014/main" id="{E31411FD-53D4-F41E-749F-DBE7005008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B499D6-EB79-7576-3BD9-5A2B2516BD64}"/>
              </a:ext>
            </a:extLst>
          </p:cNvPr>
          <p:cNvSpPr>
            <a:spLocks noGrp="1"/>
          </p:cNvSpPr>
          <p:nvPr>
            <p:ph type="sldNum" sz="quarter" idx="12"/>
          </p:nvPr>
        </p:nvSpPr>
        <p:spPr/>
        <p:txBody>
          <a:bodyPr/>
          <a:lstStyle/>
          <a:p>
            <a:fld id="{E171F044-9344-492E-9F89-F932624C42AC}" type="slidenum">
              <a:rPr lang="en-US" smtClean="0"/>
              <a:t>‹#›</a:t>
            </a:fld>
            <a:endParaRPr lang="en-US"/>
          </a:p>
        </p:txBody>
      </p:sp>
    </p:spTree>
    <p:extLst>
      <p:ext uri="{BB962C8B-B14F-4D97-AF65-F5344CB8AC3E}">
        <p14:creationId xmlns:p14="http://schemas.microsoft.com/office/powerpoint/2010/main" val="4017401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CB5B-090B-FE16-C5C8-0C123A804DA5}"/>
              </a:ext>
            </a:extLst>
          </p:cNvPr>
          <p:cNvSpPr>
            <a:spLocks noGrp="1"/>
          </p:cNvSpPr>
          <p:nvPr>
            <p:ph type="title"/>
          </p:nvPr>
        </p:nvSpPr>
        <p:spPr>
          <a:xfrm>
            <a:off x="1602556" y="365125"/>
            <a:ext cx="975283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DFDCFC-2ECE-B788-CF40-A5EE0214F238}"/>
              </a:ext>
            </a:extLst>
          </p:cNvPr>
          <p:cNvSpPr>
            <a:spLocks noGrp="1"/>
          </p:cNvSpPr>
          <p:nvPr>
            <p:ph type="body" idx="1"/>
          </p:nvPr>
        </p:nvSpPr>
        <p:spPr>
          <a:xfrm>
            <a:off x="1602555" y="1681163"/>
            <a:ext cx="46945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5C226A-4173-ABE9-DE6D-D52FBEEBE147}"/>
              </a:ext>
            </a:extLst>
          </p:cNvPr>
          <p:cNvSpPr>
            <a:spLocks noGrp="1"/>
          </p:cNvSpPr>
          <p:nvPr>
            <p:ph sz="half" idx="2"/>
          </p:nvPr>
        </p:nvSpPr>
        <p:spPr>
          <a:xfrm>
            <a:off x="1602554" y="2505075"/>
            <a:ext cx="439502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BE7875-40F5-6A91-E5C5-9A42C1532B24}"/>
              </a:ext>
            </a:extLst>
          </p:cNvPr>
          <p:cNvSpPr>
            <a:spLocks noGrp="1"/>
          </p:cNvSpPr>
          <p:nvPr>
            <p:ph type="body" sz="quarter" idx="3"/>
          </p:nvPr>
        </p:nvSpPr>
        <p:spPr>
          <a:xfrm>
            <a:off x="6660838" y="1681163"/>
            <a:ext cx="46945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1DF6EA-C0FB-9F76-DA15-98959A6AF1E4}"/>
              </a:ext>
            </a:extLst>
          </p:cNvPr>
          <p:cNvSpPr>
            <a:spLocks noGrp="1"/>
          </p:cNvSpPr>
          <p:nvPr>
            <p:ph sz="quarter" idx="4"/>
          </p:nvPr>
        </p:nvSpPr>
        <p:spPr>
          <a:xfrm>
            <a:off x="6660838" y="2505075"/>
            <a:ext cx="46945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8AAA15-71FC-6B4E-65F7-B83BD160A4CF}"/>
              </a:ext>
            </a:extLst>
          </p:cNvPr>
          <p:cNvSpPr>
            <a:spLocks noGrp="1"/>
          </p:cNvSpPr>
          <p:nvPr>
            <p:ph type="dt" sz="half" idx="10"/>
          </p:nvPr>
        </p:nvSpPr>
        <p:spPr/>
        <p:txBody>
          <a:bodyPr/>
          <a:lstStyle/>
          <a:p>
            <a:fld id="{FA0924AA-1CF9-4258-AB43-014D43F49223}" type="datetimeFigureOut">
              <a:rPr lang="en-US" smtClean="0"/>
              <a:t>7/30/2025</a:t>
            </a:fld>
            <a:endParaRPr lang="en-US"/>
          </a:p>
        </p:txBody>
      </p:sp>
      <p:sp>
        <p:nvSpPr>
          <p:cNvPr id="8" name="Footer Placeholder 7">
            <a:extLst>
              <a:ext uri="{FF2B5EF4-FFF2-40B4-BE49-F238E27FC236}">
                <a16:creationId xmlns:a16="http://schemas.microsoft.com/office/drawing/2014/main" id="{D090455C-0BAE-E72D-46F0-6782AC82AA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D8F2BC-359C-B916-D87C-E9A4613CC69E}"/>
              </a:ext>
            </a:extLst>
          </p:cNvPr>
          <p:cNvSpPr>
            <a:spLocks noGrp="1"/>
          </p:cNvSpPr>
          <p:nvPr>
            <p:ph type="sldNum" sz="quarter" idx="12"/>
          </p:nvPr>
        </p:nvSpPr>
        <p:spPr/>
        <p:txBody>
          <a:bodyPr/>
          <a:lstStyle/>
          <a:p>
            <a:fld id="{E171F044-9344-492E-9F89-F932624C42AC}" type="slidenum">
              <a:rPr lang="en-US" smtClean="0"/>
              <a:t>‹#›</a:t>
            </a:fld>
            <a:endParaRPr lang="en-US"/>
          </a:p>
        </p:txBody>
      </p:sp>
    </p:spTree>
    <p:extLst>
      <p:ext uri="{BB962C8B-B14F-4D97-AF65-F5344CB8AC3E}">
        <p14:creationId xmlns:p14="http://schemas.microsoft.com/office/powerpoint/2010/main" val="3970941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97478-D62A-D5E1-789E-20501D8437AA}"/>
              </a:ext>
            </a:extLst>
          </p:cNvPr>
          <p:cNvSpPr>
            <a:spLocks noGrp="1"/>
          </p:cNvSpPr>
          <p:nvPr>
            <p:ph type="title"/>
          </p:nvPr>
        </p:nvSpPr>
        <p:spPr>
          <a:xfrm>
            <a:off x="1621410" y="365125"/>
            <a:ext cx="973239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F0922BB-D429-6221-025B-D1E99C7853BE}"/>
              </a:ext>
            </a:extLst>
          </p:cNvPr>
          <p:cNvSpPr>
            <a:spLocks noGrp="1"/>
          </p:cNvSpPr>
          <p:nvPr>
            <p:ph type="dt" sz="half" idx="10"/>
          </p:nvPr>
        </p:nvSpPr>
        <p:spPr/>
        <p:txBody>
          <a:bodyPr/>
          <a:lstStyle/>
          <a:p>
            <a:fld id="{FA0924AA-1CF9-4258-AB43-014D43F49223}" type="datetimeFigureOut">
              <a:rPr lang="en-US" smtClean="0"/>
              <a:t>7/30/2025</a:t>
            </a:fld>
            <a:endParaRPr lang="en-US"/>
          </a:p>
        </p:txBody>
      </p:sp>
      <p:sp>
        <p:nvSpPr>
          <p:cNvPr id="4" name="Footer Placeholder 3">
            <a:extLst>
              <a:ext uri="{FF2B5EF4-FFF2-40B4-BE49-F238E27FC236}">
                <a16:creationId xmlns:a16="http://schemas.microsoft.com/office/drawing/2014/main" id="{CC7479C3-4F67-0D29-BE25-AE217BF913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38CFBD-38C1-6626-085E-C5CD8F94F4D4}"/>
              </a:ext>
            </a:extLst>
          </p:cNvPr>
          <p:cNvSpPr>
            <a:spLocks noGrp="1"/>
          </p:cNvSpPr>
          <p:nvPr>
            <p:ph type="sldNum" sz="quarter" idx="12"/>
          </p:nvPr>
        </p:nvSpPr>
        <p:spPr/>
        <p:txBody>
          <a:bodyPr/>
          <a:lstStyle/>
          <a:p>
            <a:fld id="{E171F044-9344-492E-9F89-F932624C42AC}" type="slidenum">
              <a:rPr lang="en-US" smtClean="0"/>
              <a:t>‹#›</a:t>
            </a:fld>
            <a:endParaRPr lang="en-US"/>
          </a:p>
        </p:txBody>
      </p:sp>
    </p:spTree>
    <p:extLst>
      <p:ext uri="{BB962C8B-B14F-4D97-AF65-F5344CB8AC3E}">
        <p14:creationId xmlns:p14="http://schemas.microsoft.com/office/powerpoint/2010/main" val="396816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CCB9E1-3EE4-B321-85FE-21657A097853}"/>
              </a:ext>
            </a:extLst>
          </p:cNvPr>
          <p:cNvSpPr>
            <a:spLocks noGrp="1"/>
          </p:cNvSpPr>
          <p:nvPr>
            <p:ph type="dt" sz="half" idx="10"/>
          </p:nvPr>
        </p:nvSpPr>
        <p:spPr/>
        <p:txBody>
          <a:bodyPr/>
          <a:lstStyle/>
          <a:p>
            <a:fld id="{FA0924AA-1CF9-4258-AB43-014D43F49223}" type="datetimeFigureOut">
              <a:rPr lang="en-US" smtClean="0"/>
              <a:t>7/30/2025</a:t>
            </a:fld>
            <a:endParaRPr lang="en-US"/>
          </a:p>
        </p:txBody>
      </p:sp>
      <p:sp>
        <p:nvSpPr>
          <p:cNvPr id="3" name="Footer Placeholder 2">
            <a:extLst>
              <a:ext uri="{FF2B5EF4-FFF2-40B4-BE49-F238E27FC236}">
                <a16:creationId xmlns:a16="http://schemas.microsoft.com/office/drawing/2014/main" id="{FC5AB907-C89C-0210-4A4A-9896BD8B1C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9CB44D-55FC-006A-E02F-DCA03B270C82}"/>
              </a:ext>
            </a:extLst>
          </p:cNvPr>
          <p:cNvSpPr>
            <a:spLocks noGrp="1"/>
          </p:cNvSpPr>
          <p:nvPr>
            <p:ph type="sldNum" sz="quarter" idx="12"/>
          </p:nvPr>
        </p:nvSpPr>
        <p:spPr/>
        <p:txBody>
          <a:bodyPr/>
          <a:lstStyle/>
          <a:p>
            <a:fld id="{E171F044-9344-492E-9F89-F932624C42AC}" type="slidenum">
              <a:rPr lang="en-US" smtClean="0"/>
              <a:t>‹#›</a:t>
            </a:fld>
            <a:endParaRPr lang="en-US"/>
          </a:p>
        </p:txBody>
      </p:sp>
    </p:spTree>
    <p:extLst>
      <p:ext uri="{BB962C8B-B14F-4D97-AF65-F5344CB8AC3E}">
        <p14:creationId xmlns:p14="http://schemas.microsoft.com/office/powerpoint/2010/main" val="620852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First-Level No Bullet Light">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CCF250AB-9EA3-420D-96A3-CC31A6CC7B7F}"/>
              </a:ext>
            </a:extLst>
          </p:cNvPr>
          <p:cNvSpPr>
            <a:spLocks noGrp="1"/>
          </p:cNvSpPr>
          <p:nvPr>
            <p:ph type="sldNum" sz="quarter" idx="18"/>
          </p:nvPr>
        </p:nvSpPr>
        <p:spPr/>
        <p:txBody>
          <a:bodyPr/>
          <a:lstStyle/>
          <a:p>
            <a:fld id="{99A20822-4A49-4D36-86E3-300BA48D3F00}" type="slidenum">
              <a:rPr lang="en-US" smtClean="0"/>
              <a:pPr/>
              <a:t>‹#›</a:t>
            </a:fld>
            <a:endParaRPr lang="en-US"/>
          </a:p>
        </p:txBody>
      </p:sp>
      <p:sp>
        <p:nvSpPr>
          <p:cNvPr id="4" name="Rectangle 3">
            <a:extLst>
              <a:ext uri="{FF2B5EF4-FFF2-40B4-BE49-F238E27FC236}">
                <a16:creationId xmlns:a16="http://schemas.microsoft.com/office/drawing/2014/main" id="{5D5C2223-E066-F552-2F64-AF64BF47AC80}"/>
              </a:ext>
            </a:extLst>
          </p:cNvPr>
          <p:cNvSpPr/>
          <p:nvPr/>
        </p:nvSpPr>
        <p:spPr>
          <a:xfrm>
            <a:off x="457203" y="1097280"/>
            <a:ext cx="1615437" cy="17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140153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5970-882B-5738-7035-797A0950EAE3}"/>
              </a:ext>
            </a:extLst>
          </p:cNvPr>
          <p:cNvSpPr>
            <a:spLocks noGrp="1"/>
          </p:cNvSpPr>
          <p:nvPr>
            <p:ph type="ctrTitle" hasCustomPrompt="1"/>
          </p:nvPr>
        </p:nvSpPr>
        <p:spPr>
          <a:xfrm>
            <a:off x="4516581" y="471054"/>
            <a:ext cx="7305963" cy="591127"/>
          </a:xfrm>
        </p:spPr>
        <p:txBody>
          <a:bodyPr anchor="b">
            <a:normAutofit/>
          </a:bodyPr>
          <a:lstStyle>
            <a:lvl1pPr algn="l">
              <a:defRPr sz="3200" b="1">
                <a:latin typeface="Arial" panose="020B0604020202020204" pitchFamily="34" charset="0"/>
                <a:cs typeface="Arial" panose="020B0604020202020204" pitchFamily="34" charset="0"/>
              </a:defRPr>
            </a:lvl1pPr>
          </a:lstStyle>
          <a:p>
            <a:r>
              <a:rPr lang="en-US"/>
              <a:t>Slide Title</a:t>
            </a:r>
          </a:p>
        </p:txBody>
      </p:sp>
      <p:sp>
        <p:nvSpPr>
          <p:cNvPr id="3" name="Subtitle 2">
            <a:extLst>
              <a:ext uri="{FF2B5EF4-FFF2-40B4-BE49-F238E27FC236}">
                <a16:creationId xmlns:a16="http://schemas.microsoft.com/office/drawing/2014/main" id="{7FC23C07-A242-E9D8-48DF-4C2F5B5C1F9F}"/>
              </a:ext>
            </a:extLst>
          </p:cNvPr>
          <p:cNvSpPr>
            <a:spLocks noGrp="1"/>
          </p:cNvSpPr>
          <p:nvPr>
            <p:ph type="subTitle" idx="1" hasCustomPrompt="1"/>
          </p:nvPr>
        </p:nvSpPr>
        <p:spPr>
          <a:xfrm>
            <a:off x="4516582" y="1225622"/>
            <a:ext cx="730596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text</a:t>
            </a:r>
          </a:p>
        </p:txBody>
      </p:sp>
    </p:spTree>
    <p:extLst>
      <p:ext uri="{BB962C8B-B14F-4D97-AF65-F5344CB8AC3E}">
        <p14:creationId xmlns:p14="http://schemas.microsoft.com/office/powerpoint/2010/main" val="1491747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Ligh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normAutofit/>
          </a:bodyPr>
          <a:lstStyle>
            <a:lvl1pPr>
              <a:defRPr sz="3600"/>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0" y="1307592"/>
            <a:ext cx="11274425" cy="4498848"/>
          </a:xfrm>
        </p:spPr>
        <p:txBody>
          <a:bodyPr/>
          <a:lstStyle>
            <a:lvl1pPr>
              <a:defRPr sz="2800"/>
            </a:lvl1pPr>
            <a:lvl2pPr>
              <a:defRPr sz="2400"/>
            </a:lvl2pPr>
            <a:lvl3pPr>
              <a:defRPr sz="2000"/>
            </a:lvl3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9372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13" name="Slide Number Placeholder 12">
            <a:extLst>
              <a:ext uri="{FF2B5EF4-FFF2-40B4-BE49-F238E27FC236}">
                <a16:creationId xmlns:a16="http://schemas.microsoft.com/office/drawing/2014/main" id="{F43DAFD7-E384-4D7D-B2FA-13C18A42FA44}"/>
              </a:ext>
            </a:extLst>
          </p:cNvPr>
          <p:cNvSpPr>
            <a:spLocks noGrp="1"/>
          </p:cNvSpPr>
          <p:nvPr>
            <p:ph type="sldNum" sz="quarter" idx="18"/>
          </p:nvPr>
        </p:nvSpPr>
        <p:spPr/>
        <p:txBody>
          <a:bodyPr/>
          <a:lstStyle/>
          <a:p>
            <a:fld id="{1482C961-0223-46C8-A4D1-0E459D437518}" type="slidenum">
              <a:rPr lang="en-US" smtClean="0"/>
              <a:t>‹#›</a:t>
            </a:fld>
            <a:endParaRPr lang="en-US"/>
          </a:p>
        </p:txBody>
      </p:sp>
    </p:spTree>
    <p:extLst>
      <p:ext uri="{BB962C8B-B14F-4D97-AF65-F5344CB8AC3E}">
        <p14:creationId xmlns:p14="http://schemas.microsoft.com/office/powerpoint/2010/main" val="3893697651"/>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14300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21081984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blank2">
    <p:spTree>
      <p:nvGrpSpPr>
        <p:cNvPr id="1" name=""/>
        <p:cNvGrpSpPr/>
        <p:nvPr/>
      </p:nvGrpSpPr>
      <p:grpSpPr>
        <a:xfrm>
          <a:off x="0" y="0"/>
          <a:ext cx="0" cy="0"/>
          <a:chOff x="0" y="0"/>
          <a:chExt cx="0" cy="0"/>
        </a:xfrm>
      </p:grpSpPr>
      <p:sp>
        <p:nvSpPr>
          <p:cNvPr id="8" name="AIR.org">
            <a:extLst>
              <a:ext uri="{FF2B5EF4-FFF2-40B4-BE49-F238E27FC236}">
                <a16:creationId xmlns:a16="http://schemas.microsoft.com/office/drawing/2014/main" id="{00E15D28-8E75-5963-B3F7-41F3DF6FDEFC}"/>
              </a:ext>
            </a:extLst>
          </p:cNvPr>
          <p:cNvSpPr txBox="1"/>
          <p:nvPr userDrawn="1"/>
        </p:nvSpPr>
        <p:spPr>
          <a:xfrm>
            <a:off x="695959" y="6495097"/>
            <a:ext cx="1507144" cy="223138"/>
          </a:xfrm>
          <a:prstGeom prst="rect">
            <a:avLst/>
          </a:prstGeom>
        </p:spPr>
        <p:txBody>
          <a:bodyPr vert="horz" wrap="none" lIns="0" tIns="34290" rIns="68580" bIns="34290" rtlCol="0" anchor="ctr">
            <a:spAutoFit/>
          </a:bodyPr>
          <a:lstStyle>
            <a:defPPr>
              <a:defRPr lang="en-US"/>
            </a:defPPr>
            <a:lvl1pPr>
              <a:defRPr sz="1000" spc="300">
                <a:solidFill>
                  <a:schemeClr val="bg1"/>
                </a:solidFill>
                <a:ea typeface="Calibri"/>
                <a:cs typeface="Calibri"/>
              </a:defRPr>
            </a:lvl1pPr>
          </a:lstStyle>
          <a:p>
            <a:pPr lvl="0"/>
            <a:r>
              <a:rPr lang="en-US" sz="1000" spc="150" baseline="0">
                <a:solidFill>
                  <a:schemeClr val="accent1"/>
                </a:solidFill>
              </a:rPr>
              <a:t> MTSS4SUCCESS.ORG</a:t>
            </a:r>
          </a:p>
        </p:txBody>
      </p:sp>
      <p:sp>
        <p:nvSpPr>
          <p:cNvPr id="9" name="Slide Number Placeholder 6">
            <a:extLst>
              <a:ext uri="{FF2B5EF4-FFF2-40B4-BE49-F238E27FC236}">
                <a16:creationId xmlns:a16="http://schemas.microsoft.com/office/drawing/2014/main" id="{F2DE08C2-C333-8895-AB6C-4C60B0510AB2}"/>
              </a:ext>
            </a:extLst>
          </p:cNvPr>
          <p:cNvSpPr txBox="1">
            <a:spLocks/>
          </p:cNvSpPr>
          <p:nvPr userDrawn="1"/>
        </p:nvSpPr>
        <p:spPr>
          <a:xfrm>
            <a:off x="365763" y="6483561"/>
            <a:ext cx="243015" cy="246221"/>
          </a:xfrm>
          <a:prstGeom prst="rect">
            <a:avLst/>
          </a:prstGeom>
        </p:spPr>
        <p:txBody>
          <a:bodyPr vert="horz" wrap="none" lIns="0" tIns="45720" rIns="0" bIns="45720" rtlCol="0" anchor="ctr">
            <a:noAutofit/>
          </a:bodyP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1341B0-7904-4148-9082-6535FE1E4D20}" type="slidenum">
              <a:rPr lang="en-US" smtClean="0"/>
              <a:pPr/>
              <a:t>‹#›</a:t>
            </a:fld>
            <a:endParaRPr lang="en-US"/>
          </a:p>
        </p:txBody>
      </p:sp>
    </p:spTree>
    <p:extLst>
      <p:ext uri="{BB962C8B-B14F-4D97-AF65-F5344CB8AC3E}">
        <p14:creationId xmlns:p14="http://schemas.microsoft.com/office/powerpoint/2010/main" val="3568809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1D67-0430-FF51-E6F6-5F0FBEF91E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1FA2DE-85CB-268B-810B-094CD885B1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DE203-F5C7-13E2-FACA-F4FE9606FBDE}"/>
              </a:ext>
            </a:extLst>
          </p:cNvPr>
          <p:cNvSpPr>
            <a:spLocks noGrp="1"/>
          </p:cNvSpPr>
          <p:nvPr>
            <p:ph type="dt" sz="half" idx="10"/>
          </p:nvPr>
        </p:nvSpPr>
        <p:spPr/>
        <p:txBody>
          <a:bodyPr/>
          <a:lstStyle/>
          <a:p>
            <a:fld id="{3E1FCC43-B295-4046-BC03-20CD01C105CA}" type="datetimeFigureOut">
              <a:rPr lang="en-US" smtClean="0"/>
              <a:t>7/30/2025</a:t>
            </a:fld>
            <a:endParaRPr lang="en-US"/>
          </a:p>
        </p:txBody>
      </p:sp>
      <p:sp>
        <p:nvSpPr>
          <p:cNvPr id="5" name="Footer Placeholder 4">
            <a:extLst>
              <a:ext uri="{FF2B5EF4-FFF2-40B4-BE49-F238E27FC236}">
                <a16:creationId xmlns:a16="http://schemas.microsoft.com/office/drawing/2014/main" id="{05EDC4A0-D518-57AC-7DE1-AAFC57B7C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D480E-84E1-61B0-B003-B4C391663E43}"/>
              </a:ext>
            </a:extLst>
          </p:cNvPr>
          <p:cNvSpPr>
            <a:spLocks noGrp="1"/>
          </p:cNvSpPr>
          <p:nvPr>
            <p:ph type="sldNum" sz="quarter" idx="12"/>
          </p:nvPr>
        </p:nvSpPr>
        <p:spPr/>
        <p:txBody>
          <a:bodyPr/>
          <a:lstStyle/>
          <a:p>
            <a:fld id="{E12A136C-A718-4144-9226-254D2CF431F0}" type="slidenum">
              <a:rPr lang="en-US" smtClean="0"/>
              <a:t>‹#›</a:t>
            </a:fld>
            <a:endParaRPr lang="en-US"/>
          </a:p>
        </p:txBody>
      </p:sp>
    </p:spTree>
    <p:extLst>
      <p:ext uri="{BB962C8B-B14F-4D97-AF65-F5344CB8AC3E}">
        <p14:creationId xmlns:p14="http://schemas.microsoft.com/office/powerpoint/2010/main" val="118291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493AE-2ABC-84AD-3552-3468E22EDB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C00EA-834F-1B9B-40F8-D575B4B920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F3B2C-0285-65E0-ADA8-FE5B81AE048C}"/>
              </a:ext>
            </a:extLst>
          </p:cNvPr>
          <p:cNvSpPr>
            <a:spLocks noGrp="1"/>
          </p:cNvSpPr>
          <p:nvPr>
            <p:ph type="dt" sz="half" idx="10"/>
          </p:nvPr>
        </p:nvSpPr>
        <p:spPr/>
        <p:txBody>
          <a:bodyPr/>
          <a:lstStyle/>
          <a:p>
            <a:fld id="{3E1FCC43-B295-4046-BC03-20CD01C105CA}" type="datetimeFigureOut">
              <a:rPr lang="en-US" smtClean="0"/>
              <a:t>7/30/2025</a:t>
            </a:fld>
            <a:endParaRPr lang="en-US"/>
          </a:p>
        </p:txBody>
      </p:sp>
      <p:sp>
        <p:nvSpPr>
          <p:cNvPr id="5" name="Footer Placeholder 4">
            <a:extLst>
              <a:ext uri="{FF2B5EF4-FFF2-40B4-BE49-F238E27FC236}">
                <a16:creationId xmlns:a16="http://schemas.microsoft.com/office/drawing/2014/main" id="{147D7844-C058-62D7-D332-A3D29D78F2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BDAF0-B72A-E100-1975-C360B91C1246}"/>
              </a:ext>
            </a:extLst>
          </p:cNvPr>
          <p:cNvSpPr>
            <a:spLocks noGrp="1"/>
          </p:cNvSpPr>
          <p:nvPr>
            <p:ph type="sldNum" sz="quarter" idx="12"/>
          </p:nvPr>
        </p:nvSpPr>
        <p:spPr/>
        <p:txBody>
          <a:bodyPr/>
          <a:lstStyle/>
          <a:p>
            <a:fld id="{E12A136C-A718-4144-9226-254D2CF431F0}" type="slidenum">
              <a:rPr lang="en-US" smtClean="0"/>
              <a:t>‹#›</a:t>
            </a:fld>
            <a:endParaRPr lang="en-US"/>
          </a:p>
        </p:txBody>
      </p:sp>
    </p:spTree>
    <p:extLst>
      <p:ext uri="{BB962C8B-B14F-4D97-AF65-F5344CB8AC3E}">
        <p14:creationId xmlns:p14="http://schemas.microsoft.com/office/powerpoint/2010/main" val="402912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DD57B-C631-0E53-3D5B-95473AA97D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41677F-4842-FA71-FA51-AC3F021FDF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C8B123-B3BB-DB06-476A-3DED3651FFF2}"/>
              </a:ext>
            </a:extLst>
          </p:cNvPr>
          <p:cNvSpPr>
            <a:spLocks noGrp="1"/>
          </p:cNvSpPr>
          <p:nvPr>
            <p:ph type="dt" sz="half" idx="10"/>
          </p:nvPr>
        </p:nvSpPr>
        <p:spPr/>
        <p:txBody>
          <a:bodyPr/>
          <a:lstStyle/>
          <a:p>
            <a:fld id="{3E1FCC43-B295-4046-BC03-20CD01C105CA}" type="datetimeFigureOut">
              <a:rPr lang="en-US" smtClean="0"/>
              <a:t>7/30/2025</a:t>
            </a:fld>
            <a:endParaRPr lang="en-US"/>
          </a:p>
        </p:txBody>
      </p:sp>
      <p:sp>
        <p:nvSpPr>
          <p:cNvPr id="5" name="Footer Placeholder 4">
            <a:extLst>
              <a:ext uri="{FF2B5EF4-FFF2-40B4-BE49-F238E27FC236}">
                <a16:creationId xmlns:a16="http://schemas.microsoft.com/office/drawing/2014/main" id="{AB329114-B4AE-296E-FA95-3390D8B94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734A2-73E7-3888-57BB-EF14C45F59F2}"/>
              </a:ext>
            </a:extLst>
          </p:cNvPr>
          <p:cNvSpPr>
            <a:spLocks noGrp="1"/>
          </p:cNvSpPr>
          <p:nvPr>
            <p:ph type="sldNum" sz="quarter" idx="12"/>
          </p:nvPr>
        </p:nvSpPr>
        <p:spPr/>
        <p:txBody>
          <a:bodyPr/>
          <a:lstStyle/>
          <a:p>
            <a:fld id="{E12A136C-A718-4144-9226-254D2CF431F0}" type="slidenum">
              <a:rPr lang="en-US" smtClean="0"/>
              <a:t>‹#›</a:t>
            </a:fld>
            <a:endParaRPr lang="en-US"/>
          </a:p>
        </p:txBody>
      </p:sp>
    </p:spTree>
    <p:extLst>
      <p:ext uri="{BB962C8B-B14F-4D97-AF65-F5344CB8AC3E}">
        <p14:creationId xmlns:p14="http://schemas.microsoft.com/office/powerpoint/2010/main" val="10684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4FB10-D84B-2F92-9513-D7C1A06EB6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E5E4EC-4703-C89F-B20E-52CF80CDBE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E9B4B2-A7BE-D92C-DBE3-AF7675A017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D47E6C-9096-ECD3-6347-33AD3083FAE5}"/>
              </a:ext>
            </a:extLst>
          </p:cNvPr>
          <p:cNvSpPr>
            <a:spLocks noGrp="1"/>
          </p:cNvSpPr>
          <p:nvPr>
            <p:ph type="dt" sz="half" idx="10"/>
          </p:nvPr>
        </p:nvSpPr>
        <p:spPr/>
        <p:txBody>
          <a:bodyPr/>
          <a:lstStyle/>
          <a:p>
            <a:fld id="{3E1FCC43-B295-4046-BC03-20CD01C105CA}" type="datetimeFigureOut">
              <a:rPr lang="en-US" smtClean="0"/>
              <a:t>7/30/2025</a:t>
            </a:fld>
            <a:endParaRPr lang="en-US"/>
          </a:p>
        </p:txBody>
      </p:sp>
      <p:sp>
        <p:nvSpPr>
          <p:cNvPr id="6" name="Footer Placeholder 5">
            <a:extLst>
              <a:ext uri="{FF2B5EF4-FFF2-40B4-BE49-F238E27FC236}">
                <a16:creationId xmlns:a16="http://schemas.microsoft.com/office/drawing/2014/main" id="{5D7FFBBC-EE9C-B116-6AEE-E553FC7006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E462A-E049-E89C-F3DD-3461FE83C8F4}"/>
              </a:ext>
            </a:extLst>
          </p:cNvPr>
          <p:cNvSpPr>
            <a:spLocks noGrp="1"/>
          </p:cNvSpPr>
          <p:nvPr>
            <p:ph type="sldNum" sz="quarter" idx="12"/>
          </p:nvPr>
        </p:nvSpPr>
        <p:spPr/>
        <p:txBody>
          <a:bodyPr/>
          <a:lstStyle/>
          <a:p>
            <a:fld id="{E12A136C-A718-4144-9226-254D2CF431F0}" type="slidenum">
              <a:rPr lang="en-US" smtClean="0"/>
              <a:t>‹#›</a:t>
            </a:fld>
            <a:endParaRPr lang="en-US"/>
          </a:p>
        </p:txBody>
      </p:sp>
    </p:spTree>
    <p:extLst>
      <p:ext uri="{BB962C8B-B14F-4D97-AF65-F5344CB8AC3E}">
        <p14:creationId xmlns:p14="http://schemas.microsoft.com/office/powerpoint/2010/main" val="418409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EF1B-0F80-10D7-E250-2F886DAEB0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BCD940-6101-8323-542D-5A3E77716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0E5F29-8C16-09D2-0BE2-453C3E810C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19338F-72F0-407D-5477-F26DD5B715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E4A65F-50EF-32B2-E3FD-187E04F60E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11A74E-D7B2-1873-C2B6-3005D918918A}"/>
              </a:ext>
            </a:extLst>
          </p:cNvPr>
          <p:cNvSpPr>
            <a:spLocks noGrp="1"/>
          </p:cNvSpPr>
          <p:nvPr>
            <p:ph type="dt" sz="half" idx="10"/>
          </p:nvPr>
        </p:nvSpPr>
        <p:spPr/>
        <p:txBody>
          <a:bodyPr/>
          <a:lstStyle/>
          <a:p>
            <a:fld id="{3E1FCC43-B295-4046-BC03-20CD01C105CA}" type="datetimeFigureOut">
              <a:rPr lang="en-US" smtClean="0"/>
              <a:t>7/30/2025</a:t>
            </a:fld>
            <a:endParaRPr lang="en-US"/>
          </a:p>
        </p:txBody>
      </p:sp>
      <p:sp>
        <p:nvSpPr>
          <p:cNvPr id="8" name="Footer Placeholder 7">
            <a:extLst>
              <a:ext uri="{FF2B5EF4-FFF2-40B4-BE49-F238E27FC236}">
                <a16:creationId xmlns:a16="http://schemas.microsoft.com/office/drawing/2014/main" id="{EE0DD529-7E09-4151-3E26-7533F970C0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780450-2DCD-3816-30E8-C09BC2375F11}"/>
              </a:ext>
            </a:extLst>
          </p:cNvPr>
          <p:cNvSpPr>
            <a:spLocks noGrp="1"/>
          </p:cNvSpPr>
          <p:nvPr>
            <p:ph type="sldNum" sz="quarter" idx="12"/>
          </p:nvPr>
        </p:nvSpPr>
        <p:spPr/>
        <p:txBody>
          <a:bodyPr/>
          <a:lstStyle/>
          <a:p>
            <a:fld id="{E12A136C-A718-4144-9226-254D2CF431F0}" type="slidenum">
              <a:rPr lang="en-US" smtClean="0"/>
              <a:t>‹#›</a:t>
            </a:fld>
            <a:endParaRPr lang="en-US"/>
          </a:p>
        </p:txBody>
      </p:sp>
    </p:spTree>
    <p:extLst>
      <p:ext uri="{BB962C8B-B14F-4D97-AF65-F5344CB8AC3E}">
        <p14:creationId xmlns:p14="http://schemas.microsoft.com/office/powerpoint/2010/main" val="396989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D0D7-71E0-CA97-F05C-33F75E022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5DC7C6-891D-158E-E860-91197A89DC45}"/>
              </a:ext>
            </a:extLst>
          </p:cNvPr>
          <p:cNvSpPr>
            <a:spLocks noGrp="1"/>
          </p:cNvSpPr>
          <p:nvPr>
            <p:ph type="dt" sz="half" idx="10"/>
          </p:nvPr>
        </p:nvSpPr>
        <p:spPr/>
        <p:txBody>
          <a:bodyPr/>
          <a:lstStyle/>
          <a:p>
            <a:fld id="{3E1FCC43-B295-4046-BC03-20CD01C105CA}" type="datetimeFigureOut">
              <a:rPr lang="en-US" smtClean="0"/>
              <a:t>7/30/2025</a:t>
            </a:fld>
            <a:endParaRPr lang="en-US"/>
          </a:p>
        </p:txBody>
      </p:sp>
      <p:sp>
        <p:nvSpPr>
          <p:cNvPr id="4" name="Footer Placeholder 3">
            <a:extLst>
              <a:ext uri="{FF2B5EF4-FFF2-40B4-BE49-F238E27FC236}">
                <a16:creationId xmlns:a16="http://schemas.microsoft.com/office/drawing/2014/main" id="{9298DAC8-BFD9-6624-842B-9CD0214925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D97274-8BCC-1720-0301-69139CD7616E}"/>
              </a:ext>
            </a:extLst>
          </p:cNvPr>
          <p:cNvSpPr>
            <a:spLocks noGrp="1"/>
          </p:cNvSpPr>
          <p:nvPr>
            <p:ph type="sldNum" sz="quarter" idx="12"/>
          </p:nvPr>
        </p:nvSpPr>
        <p:spPr/>
        <p:txBody>
          <a:bodyPr/>
          <a:lstStyle/>
          <a:p>
            <a:fld id="{E12A136C-A718-4144-9226-254D2CF431F0}" type="slidenum">
              <a:rPr lang="en-US" smtClean="0"/>
              <a:t>‹#›</a:t>
            </a:fld>
            <a:endParaRPr lang="en-US"/>
          </a:p>
        </p:txBody>
      </p:sp>
    </p:spTree>
    <p:extLst>
      <p:ext uri="{BB962C8B-B14F-4D97-AF65-F5344CB8AC3E}">
        <p14:creationId xmlns:p14="http://schemas.microsoft.com/office/powerpoint/2010/main" val="66106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B02F77-F1F0-C6C5-9D5D-15B8C0685FAB}"/>
              </a:ext>
            </a:extLst>
          </p:cNvPr>
          <p:cNvSpPr>
            <a:spLocks noGrp="1"/>
          </p:cNvSpPr>
          <p:nvPr>
            <p:ph type="dt" sz="half" idx="10"/>
          </p:nvPr>
        </p:nvSpPr>
        <p:spPr/>
        <p:txBody>
          <a:bodyPr/>
          <a:lstStyle/>
          <a:p>
            <a:fld id="{3E1FCC43-B295-4046-BC03-20CD01C105CA}" type="datetimeFigureOut">
              <a:rPr lang="en-US" smtClean="0"/>
              <a:t>7/30/2025</a:t>
            </a:fld>
            <a:endParaRPr lang="en-US"/>
          </a:p>
        </p:txBody>
      </p:sp>
      <p:sp>
        <p:nvSpPr>
          <p:cNvPr id="3" name="Footer Placeholder 2">
            <a:extLst>
              <a:ext uri="{FF2B5EF4-FFF2-40B4-BE49-F238E27FC236}">
                <a16:creationId xmlns:a16="http://schemas.microsoft.com/office/drawing/2014/main" id="{C8615807-4219-26FC-8453-EB698002F8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0F870E-5441-8884-B286-344BD9777804}"/>
              </a:ext>
            </a:extLst>
          </p:cNvPr>
          <p:cNvSpPr>
            <a:spLocks noGrp="1"/>
          </p:cNvSpPr>
          <p:nvPr>
            <p:ph type="sldNum" sz="quarter" idx="12"/>
          </p:nvPr>
        </p:nvSpPr>
        <p:spPr/>
        <p:txBody>
          <a:bodyPr/>
          <a:lstStyle/>
          <a:p>
            <a:fld id="{E12A136C-A718-4144-9226-254D2CF431F0}" type="slidenum">
              <a:rPr lang="en-US" smtClean="0"/>
              <a:t>‹#›</a:t>
            </a:fld>
            <a:endParaRPr lang="en-US"/>
          </a:p>
        </p:txBody>
      </p:sp>
    </p:spTree>
    <p:extLst>
      <p:ext uri="{BB962C8B-B14F-4D97-AF65-F5344CB8AC3E}">
        <p14:creationId xmlns:p14="http://schemas.microsoft.com/office/powerpoint/2010/main" val="36857469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theme" Target="../theme/theme3.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54FB1C-D621-F1E1-25E6-8626F3ABFF38}"/>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E28A3FA-7E07-CF29-985E-1B7C68546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ACE965-B84B-9641-5AA8-3598C06509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AC600-B9AF-FC4C-857A-CAE0AEF259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63E30D-F625-4F9C-B9DB-2A7CC66E0644}" type="datetimeFigureOut">
              <a:rPr lang="en-US" smtClean="0"/>
              <a:t>7/30/2025</a:t>
            </a:fld>
            <a:endParaRPr lang="en-US"/>
          </a:p>
        </p:txBody>
      </p:sp>
      <p:sp>
        <p:nvSpPr>
          <p:cNvPr id="5" name="Footer Placeholder 4">
            <a:extLst>
              <a:ext uri="{FF2B5EF4-FFF2-40B4-BE49-F238E27FC236}">
                <a16:creationId xmlns:a16="http://schemas.microsoft.com/office/drawing/2014/main" id="{EBF4F116-8503-B4EA-30A4-14C10F2B7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41FEB6-3E90-691F-5716-C4AF62364A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2B0D01-E0D7-407C-A706-50679F45176A}" type="slidenum">
              <a:rPr lang="en-US" smtClean="0"/>
              <a:t>‹#›</a:t>
            </a:fld>
            <a:endParaRPr lang="en-US"/>
          </a:p>
        </p:txBody>
      </p:sp>
    </p:spTree>
    <p:extLst>
      <p:ext uri="{BB962C8B-B14F-4D97-AF65-F5344CB8AC3E}">
        <p14:creationId xmlns:p14="http://schemas.microsoft.com/office/powerpoint/2010/main" val="3250811169"/>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rgbClr val="01528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528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528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528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528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52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66686F-070A-B644-21A8-F9BA6894B14D}"/>
              </a:ext>
            </a:extLst>
          </p:cNvPr>
          <p:cNvPicPr>
            <a:picLocks noGrp="1" noRot="1" noChangeAspect="1" noMove="1" noResize="1" noEditPoints="1" noAdjustHandles="1" noChangeArrowheads="1" noChangeShapeType="1" noCrop="1"/>
          </p:cNvPicPr>
          <p:nvPr userDrawn="1"/>
        </p:nvPicPr>
        <p:blipFill>
          <a:blip r:embed="rId3"/>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D920C32-207F-FBFC-6241-80BED00EF0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54F466-F2B5-D3CF-85DE-52061E5377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7548088"/>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kern="1200">
          <a:solidFill>
            <a:srgbClr val="01528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528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528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528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528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52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7BF046-9618-844C-EE1A-D548B6052FAF}"/>
              </a:ext>
            </a:extLst>
          </p:cNvPr>
          <p:cNvPicPr>
            <a:picLocks noGrp="1" noRot="1" noChangeAspect="1" noMove="1" noResize="1" noEditPoints="1" noAdjustHandles="1" noChangeArrowheads="1" noChangeShapeType="1" noCrop="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B0D13C8-9412-4C02-4C80-174A17BA0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FD840D-2E59-46DA-031C-2FF07EA10A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DECFB-704B-C0A6-4191-8973D292D9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1FCC43-B295-4046-BC03-20CD01C105CA}" type="datetimeFigureOut">
              <a:rPr lang="en-US" smtClean="0"/>
              <a:t>7/30/2025</a:t>
            </a:fld>
            <a:endParaRPr lang="en-US"/>
          </a:p>
        </p:txBody>
      </p:sp>
      <p:sp>
        <p:nvSpPr>
          <p:cNvPr id="5" name="Footer Placeholder 4">
            <a:extLst>
              <a:ext uri="{FF2B5EF4-FFF2-40B4-BE49-F238E27FC236}">
                <a16:creationId xmlns:a16="http://schemas.microsoft.com/office/drawing/2014/main" id="{ADC9964E-51AB-9F47-2DD1-5193E2A3D1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D936F9C-843A-2156-FCF2-660726FD4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2A136C-A718-4144-9226-254D2CF431F0}" type="slidenum">
              <a:rPr lang="en-US" smtClean="0"/>
              <a:t>‹#›</a:t>
            </a:fld>
            <a:endParaRPr lang="en-US"/>
          </a:p>
        </p:txBody>
      </p:sp>
    </p:spTree>
    <p:extLst>
      <p:ext uri="{BB962C8B-B14F-4D97-AF65-F5344CB8AC3E}">
        <p14:creationId xmlns:p14="http://schemas.microsoft.com/office/powerpoint/2010/main" val="93999592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400" kern="1200">
          <a:solidFill>
            <a:srgbClr val="01528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528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528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528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528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52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954F3B-50AE-A2C9-7471-A283A21C0FA6}"/>
              </a:ext>
            </a:extLst>
          </p:cNvPr>
          <p:cNvPicPr>
            <a:picLocks noGrp="1" noRot="1" noChangeAspect="1" noMove="1" noResize="1" noEditPoints="1" noAdjustHandles="1" noChangeArrowheads="1" noChangeShapeType="1" noCrop="1"/>
          </p:cNvPicPr>
          <p:nvPr userDrawn="1"/>
        </p:nvPicPr>
        <p:blipFill>
          <a:blip r:embed="rId13"/>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42BE555-A38D-6CEE-7CCD-4CAC3E3C8EEA}"/>
              </a:ext>
            </a:extLst>
          </p:cNvPr>
          <p:cNvSpPr>
            <a:spLocks noGrp="1"/>
          </p:cNvSpPr>
          <p:nvPr>
            <p:ph type="title"/>
          </p:nvPr>
        </p:nvSpPr>
        <p:spPr>
          <a:xfrm>
            <a:off x="1545996" y="365125"/>
            <a:ext cx="980780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EACFF8-8E98-E004-DBF0-880BEF7ECC05}"/>
              </a:ext>
            </a:extLst>
          </p:cNvPr>
          <p:cNvSpPr>
            <a:spLocks noGrp="1"/>
          </p:cNvSpPr>
          <p:nvPr>
            <p:ph type="body" idx="1"/>
          </p:nvPr>
        </p:nvSpPr>
        <p:spPr>
          <a:xfrm>
            <a:off x="1545994" y="1825625"/>
            <a:ext cx="980780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221EF-075B-D3AD-719A-7B7D69B906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0924AA-1CF9-4258-AB43-014D43F49223}" type="datetimeFigureOut">
              <a:rPr lang="en-US" smtClean="0"/>
              <a:t>7/30/2025</a:t>
            </a:fld>
            <a:endParaRPr lang="en-US"/>
          </a:p>
        </p:txBody>
      </p:sp>
      <p:sp>
        <p:nvSpPr>
          <p:cNvPr id="5" name="Footer Placeholder 4">
            <a:extLst>
              <a:ext uri="{FF2B5EF4-FFF2-40B4-BE49-F238E27FC236}">
                <a16:creationId xmlns:a16="http://schemas.microsoft.com/office/drawing/2014/main" id="{51E26BEB-8721-1D31-361A-10EFB2916D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8DE4126-4EAF-F401-8ECE-C333CF103B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71F044-9344-492E-9F89-F932624C42AC}" type="slidenum">
              <a:rPr lang="en-US" smtClean="0"/>
              <a:t>‹#›</a:t>
            </a:fld>
            <a:endParaRPr lang="en-US"/>
          </a:p>
        </p:txBody>
      </p:sp>
    </p:spTree>
    <p:extLst>
      <p:ext uri="{BB962C8B-B14F-4D97-AF65-F5344CB8AC3E}">
        <p14:creationId xmlns:p14="http://schemas.microsoft.com/office/powerpoint/2010/main" val="123155852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rgbClr val="01528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528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528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528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528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52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hyperlink" Target="https://mtss4success.org/resource/mtss-snapsho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164A-3A4B-8920-6048-BAE14E62F243}"/>
              </a:ext>
            </a:extLst>
          </p:cNvPr>
          <p:cNvSpPr>
            <a:spLocks noGrp="1"/>
          </p:cNvSpPr>
          <p:nvPr>
            <p:ph type="ctrTitle"/>
          </p:nvPr>
        </p:nvSpPr>
        <p:spPr>
          <a:xfrm>
            <a:off x="600361" y="3470282"/>
            <a:ext cx="5880504" cy="711200"/>
          </a:xfrm>
        </p:spPr>
        <p:txBody>
          <a:bodyPr/>
          <a:lstStyle/>
          <a:p>
            <a:r>
              <a:rPr lang="en-US">
                <a:latin typeface="Arial"/>
                <a:cs typeface="Arial"/>
              </a:rPr>
              <a:t>Welcome to Revitalizing and Supporting Systems</a:t>
            </a:r>
            <a:br>
              <a:rPr lang="en-US"/>
            </a:br>
            <a:br>
              <a:rPr lang="en-US">
                <a:latin typeface="Arial"/>
                <a:cs typeface="Arial"/>
              </a:rPr>
            </a:br>
            <a:r>
              <a:rPr lang="en-US" sz="1800">
                <a:latin typeface="Arial"/>
                <a:cs typeface="Arial"/>
              </a:rPr>
              <a:t>Expectation will be to focus on implementation of consistent Tier 1 routines, behavior expectations, and system improvements</a:t>
            </a:r>
            <a:br>
              <a:rPr lang="en-US" sz="1800"/>
            </a:br>
            <a:endParaRPr lang="en-US" sz="1800"/>
          </a:p>
        </p:txBody>
      </p:sp>
      <p:sp>
        <p:nvSpPr>
          <p:cNvPr id="3" name="Subtitle 2">
            <a:extLst>
              <a:ext uri="{FF2B5EF4-FFF2-40B4-BE49-F238E27FC236}">
                <a16:creationId xmlns:a16="http://schemas.microsoft.com/office/drawing/2014/main" id="{262F6872-B8AB-17B0-2898-8211C34F7CD6}"/>
              </a:ext>
            </a:extLst>
          </p:cNvPr>
          <p:cNvSpPr>
            <a:spLocks noGrp="1"/>
          </p:cNvSpPr>
          <p:nvPr>
            <p:ph type="subTitle" idx="1"/>
          </p:nvPr>
        </p:nvSpPr>
        <p:spPr>
          <a:xfrm>
            <a:off x="600362" y="4407688"/>
            <a:ext cx="5375564" cy="1655762"/>
          </a:xfrm>
        </p:spPr>
        <p:txBody>
          <a:bodyPr/>
          <a:lstStyle/>
          <a:p>
            <a:r>
              <a:rPr lang="en-US"/>
              <a:t>Office of Academics</a:t>
            </a:r>
          </a:p>
          <a:p>
            <a:r>
              <a:rPr lang="en-US"/>
              <a:t>August 1, 2025</a:t>
            </a:r>
          </a:p>
        </p:txBody>
      </p:sp>
    </p:spTree>
    <p:extLst>
      <p:ext uri="{BB962C8B-B14F-4D97-AF65-F5344CB8AC3E}">
        <p14:creationId xmlns:p14="http://schemas.microsoft.com/office/powerpoint/2010/main" val="2529351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C4BBC0-1BD8-3AF1-419C-69F1386004E3}"/>
              </a:ext>
            </a:extLst>
          </p:cNvPr>
          <p:cNvSpPr>
            <a:spLocks noGrp="1"/>
          </p:cNvSpPr>
          <p:nvPr>
            <p:ph type="ctrTitle"/>
          </p:nvPr>
        </p:nvSpPr>
        <p:spPr>
          <a:xfrm>
            <a:off x="4628739" y="184068"/>
            <a:ext cx="7305963" cy="591127"/>
          </a:xfrm>
        </p:spPr>
        <p:txBody>
          <a:bodyPr/>
          <a:lstStyle/>
          <a:p>
            <a:r>
              <a:rPr lang="en-US"/>
              <a:t>PBIS Self-Assessment of Systems</a:t>
            </a:r>
          </a:p>
        </p:txBody>
      </p:sp>
      <p:sp>
        <p:nvSpPr>
          <p:cNvPr id="2" name="Rectangle 1">
            <a:extLst>
              <a:ext uri="{FF2B5EF4-FFF2-40B4-BE49-F238E27FC236}">
                <a16:creationId xmlns:a16="http://schemas.microsoft.com/office/drawing/2014/main" id="{9538FA51-E505-0270-1A8E-989A9774DBD2}"/>
              </a:ext>
            </a:extLst>
          </p:cNvPr>
          <p:cNvSpPr/>
          <p:nvPr/>
        </p:nvSpPr>
        <p:spPr>
          <a:xfrm>
            <a:off x="9820894" y="5415148"/>
            <a:ext cx="2113807" cy="12587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5" name="Subtitle 4">
            <a:extLst>
              <a:ext uri="{FF2B5EF4-FFF2-40B4-BE49-F238E27FC236}">
                <a16:creationId xmlns:a16="http://schemas.microsoft.com/office/drawing/2014/main" id="{1544BBB5-F387-9986-75CB-F30AE786E143}"/>
              </a:ext>
            </a:extLst>
          </p:cNvPr>
          <p:cNvSpPr>
            <a:spLocks noGrp="1"/>
          </p:cNvSpPr>
          <p:nvPr>
            <p:ph type="subTitle" idx="1"/>
          </p:nvPr>
        </p:nvSpPr>
        <p:spPr>
          <a:xfrm>
            <a:off x="4628739" y="479631"/>
            <a:ext cx="7305962" cy="1655762"/>
          </a:xfrm>
        </p:spPr>
        <p:txBody>
          <a:bodyPr vert="horz" lIns="91440" tIns="45720" rIns="91440" bIns="45720" rtlCol="0" anchor="t">
            <a:noAutofit/>
          </a:bodyPr>
          <a:lstStyle/>
          <a:p>
            <a:pPr algn="l">
              <a:spcBef>
                <a:spcPts val="300"/>
              </a:spcBef>
              <a:spcAft>
                <a:spcPts val="600"/>
              </a:spcAft>
            </a:pPr>
            <a:endParaRPr lang="en-US" b="0" i="0">
              <a:solidFill>
                <a:srgbClr val="424242"/>
              </a:solidFill>
              <a:effectLst/>
              <a:latin typeface="Segoe Sans"/>
            </a:endParaRPr>
          </a:p>
          <a:p>
            <a:pPr>
              <a:spcBef>
                <a:spcPts val="300"/>
              </a:spcBef>
              <a:spcAft>
                <a:spcPts val="600"/>
              </a:spcAft>
              <a:buFont typeface="Arial" panose="020B0604020202020204" pitchFamily="34" charset="0"/>
              <a:buChar char="•"/>
            </a:pPr>
            <a:r>
              <a:rPr lang="en-US" b="1">
                <a:latin typeface="Arial"/>
                <a:cs typeface="Arial"/>
              </a:rPr>
              <a:t>  </a:t>
            </a:r>
            <a:r>
              <a:rPr lang="en-US" b="1" i="0">
                <a:effectLst/>
                <a:latin typeface="Arial"/>
                <a:cs typeface="Arial"/>
              </a:rPr>
              <a:t>Focus Areas</a:t>
            </a:r>
            <a:r>
              <a:rPr lang="en-US" b="0" i="0">
                <a:effectLst/>
                <a:latin typeface="Arial"/>
                <a:cs typeface="Arial"/>
              </a:rPr>
              <a:t>:</a:t>
            </a:r>
          </a:p>
          <a:p>
            <a:pPr marL="742950" lvl="1" indent="-285750" algn="l">
              <a:spcBef>
                <a:spcPts val="300"/>
              </a:spcBef>
              <a:spcAft>
                <a:spcPts val="300"/>
              </a:spcAft>
              <a:buFont typeface="Arial" panose="020B0604020202020204" pitchFamily="34" charset="0"/>
              <a:buChar char="•"/>
            </a:pPr>
            <a:r>
              <a:rPr lang="en-US" sz="2400" b="0" i="0">
                <a:effectLst/>
                <a:latin typeface="Arial"/>
                <a:cs typeface="Arial"/>
              </a:rPr>
              <a:t>Schoolwide systems</a:t>
            </a:r>
            <a:r>
              <a:rPr lang="en-US" sz="2400">
                <a:latin typeface="Arial"/>
                <a:cs typeface="Arial"/>
              </a:rPr>
              <a:t> – Admin </a:t>
            </a:r>
            <a:r>
              <a:rPr lang="en-US" sz="2400" b="1" u="sng">
                <a:latin typeface="Arial"/>
                <a:cs typeface="Arial"/>
              </a:rPr>
              <a:t>with</a:t>
            </a:r>
            <a:r>
              <a:rPr lang="en-US" sz="2400">
                <a:latin typeface="Arial"/>
                <a:cs typeface="Arial"/>
              </a:rPr>
              <a:t> MTSS team</a:t>
            </a:r>
            <a:endParaRPr lang="en-US" sz="2400" b="0" i="0">
              <a:effectLst/>
              <a:latin typeface="Arial"/>
              <a:cs typeface="Arial"/>
            </a:endParaRPr>
          </a:p>
          <a:p>
            <a:pPr marL="742950" lvl="1" indent="-285750" algn="l">
              <a:spcBef>
                <a:spcPts val="300"/>
              </a:spcBef>
              <a:spcAft>
                <a:spcPts val="300"/>
              </a:spcAft>
              <a:buFont typeface="Arial" panose="020B0604020202020204" pitchFamily="34" charset="0"/>
              <a:buChar char="•"/>
            </a:pPr>
            <a:r>
              <a:rPr lang="en-US" sz="2400" b="0" i="0">
                <a:effectLst/>
                <a:latin typeface="Arial"/>
                <a:cs typeface="Arial"/>
              </a:rPr>
              <a:t>Classroom practices</a:t>
            </a:r>
            <a:r>
              <a:rPr lang="en-US" sz="2400">
                <a:latin typeface="Arial"/>
                <a:cs typeface="Arial"/>
              </a:rPr>
              <a:t> – Teachers </a:t>
            </a:r>
          </a:p>
          <a:p>
            <a:pPr marL="742950" lvl="1" indent="-285750" algn="l">
              <a:spcBef>
                <a:spcPts val="300"/>
              </a:spcBef>
              <a:spcAft>
                <a:spcPts val="300"/>
              </a:spcAft>
              <a:buFont typeface="Arial" panose="020B0604020202020204" pitchFamily="34" charset="0"/>
              <a:buChar char="•"/>
            </a:pPr>
            <a:endParaRPr lang="en-US" sz="1000" b="0" i="0">
              <a:effectLst/>
              <a:latin typeface="Arial" panose="020B0604020202020204" pitchFamily="34" charset="0"/>
              <a:cs typeface="Arial" panose="020B0604020202020204" pitchFamily="34" charset="0"/>
            </a:endParaRPr>
          </a:p>
          <a:p>
            <a:pPr>
              <a:spcBef>
                <a:spcPts val="300"/>
              </a:spcBef>
              <a:spcAft>
                <a:spcPts val="600"/>
              </a:spcAft>
              <a:buChar char="•"/>
            </a:pPr>
            <a:r>
              <a:rPr lang="en-US" b="1">
                <a:latin typeface="Arial"/>
                <a:cs typeface="Arial"/>
              </a:rPr>
              <a:t>  </a:t>
            </a:r>
            <a:r>
              <a:rPr lang="en-US" b="1" i="0">
                <a:effectLst/>
                <a:latin typeface="Arial"/>
                <a:cs typeface="Arial"/>
              </a:rPr>
              <a:t>Why it matters</a:t>
            </a:r>
            <a:r>
              <a:rPr lang="en-US" b="0" i="0">
                <a:effectLst/>
                <a:latin typeface="Arial"/>
                <a:cs typeface="Arial"/>
              </a:rPr>
              <a:t>:</a:t>
            </a:r>
          </a:p>
          <a:p>
            <a:pPr marL="742950" lvl="1" indent="-285750" algn="l">
              <a:spcBef>
                <a:spcPts val="300"/>
              </a:spcBef>
              <a:spcAft>
                <a:spcPts val="300"/>
              </a:spcAft>
              <a:buFont typeface="Arial" panose="020B0604020202020204" pitchFamily="34" charset="0"/>
              <a:buChar char="•"/>
            </a:pPr>
            <a:r>
              <a:rPr lang="en-US" sz="2400" b="0" i="0">
                <a:effectLst/>
                <a:latin typeface="Arial"/>
                <a:cs typeface="Arial"/>
              </a:rPr>
              <a:t>Informs action planning</a:t>
            </a:r>
          </a:p>
          <a:p>
            <a:pPr marL="742950" lvl="1" indent="-285750" algn="l">
              <a:spcBef>
                <a:spcPts val="300"/>
              </a:spcBef>
              <a:spcAft>
                <a:spcPts val="300"/>
              </a:spcAft>
              <a:buFont typeface="Arial" panose="020B0604020202020204" pitchFamily="34" charset="0"/>
              <a:buChar char="•"/>
            </a:pPr>
            <a:r>
              <a:rPr lang="en-US" sz="2400" b="0" i="0">
                <a:effectLst/>
                <a:latin typeface="Arial"/>
                <a:cs typeface="Arial"/>
              </a:rPr>
              <a:t>Promotes staff voice and shared ownership</a:t>
            </a:r>
          </a:p>
          <a:p>
            <a:pPr marL="742950" lvl="1" indent="-285750" algn="l">
              <a:spcBef>
                <a:spcPts val="300"/>
              </a:spcBef>
              <a:spcAft>
                <a:spcPts val="300"/>
              </a:spcAft>
              <a:buFont typeface="Arial" panose="020B0604020202020204" pitchFamily="34" charset="0"/>
              <a:buChar char="•"/>
            </a:pPr>
            <a:r>
              <a:rPr lang="en-US" sz="2400" b="0" i="0">
                <a:effectLst/>
                <a:latin typeface="Arial"/>
                <a:cs typeface="Arial"/>
              </a:rPr>
              <a:t>Supports continuous improvement of Tier 1 systems</a:t>
            </a:r>
          </a:p>
          <a:p>
            <a:pPr lvl="1" algn="l">
              <a:spcBef>
                <a:spcPts val="300"/>
              </a:spcBef>
              <a:spcAft>
                <a:spcPts val="300"/>
              </a:spcAft>
            </a:pPr>
            <a:endParaRPr lang="en-US" sz="1000" b="0" i="0">
              <a:effectLst/>
              <a:latin typeface="Arial" panose="020B0604020202020204" pitchFamily="34" charset="0"/>
              <a:cs typeface="Arial" panose="020B0604020202020204" pitchFamily="34" charset="0"/>
            </a:endParaRPr>
          </a:p>
          <a:p>
            <a:pPr>
              <a:spcBef>
                <a:spcPts val="300"/>
              </a:spcBef>
              <a:spcAft>
                <a:spcPts val="600"/>
              </a:spcAft>
              <a:buFont typeface="Arial" panose="020B0604020202020204" pitchFamily="34" charset="0"/>
              <a:buChar char="•"/>
            </a:pPr>
            <a:r>
              <a:rPr lang="en-US" b="1">
                <a:latin typeface="Arial"/>
                <a:cs typeface="Arial"/>
              </a:rPr>
              <a:t>  </a:t>
            </a:r>
            <a:r>
              <a:rPr lang="en-US" b="1" i="0">
                <a:effectLst/>
                <a:latin typeface="Arial"/>
                <a:cs typeface="Arial"/>
              </a:rPr>
              <a:t>When to use</a:t>
            </a:r>
            <a:r>
              <a:rPr lang="en-US" b="0" i="0">
                <a:effectLst/>
                <a:latin typeface="Arial"/>
                <a:cs typeface="Arial"/>
              </a:rPr>
              <a:t>:</a:t>
            </a:r>
          </a:p>
          <a:p>
            <a:pPr marL="742950" lvl="1" indent="-285750" algn="l">
              <a:spcBef>
                <a:spcPts val="300"/>
              </a:spcBef>
              <a:spcAft>
                <a:spcPts val="300"/>
              </a:spcAft>
              <a:buFont typeface="Arial" panose="020B0604020202020204" pitchFamily="34" charset="0"/>
              <a:buChar char="•"/>
            </a:pPr>
            <a:r>
              <a:rPr lang="en-US" sz="2400" b="0" i="0">
                <a:effectLst/>
                <a:latin typeface="Arial"/>
                <a:cs typeface="Arial"/>
              </a:rPr>
              <a:t>Annually or biannually</a:t>
            </a:r>
          </a:p>
          <a:p>
            <a:pPr marL="742950" lvl="1" indent="-285750" algn="l">
              <a:spcBef>
                <a:spcPts val="300"/>
              </a:spcBef>
              <a:spcAft>
                <a:spcPts val="300"/>
              </a:spcAft>
              <a:buFont typeface="Arial" panose="020B0604020202020204" pitchFamily="34" charset="0"/>
              <a:buChar char="•"/>
            </a:pPr>
            <a:r>
              <a:rPr lang="en-US" sz="2400" b="0" i="0">
                <a:effectLst/>
                <a:latin typeface="Arial"/>
                <a:cs typeface="Arial"/>
              </a:rPr>
              <a:t>As part of MTSS reflection and planning</a:t>
            </a:r>
          </a:p>
          <a:p>
            <a:endParaRPr lang="en-US"/>
          </a:p>
        </p:txBody>
      </p:sp>
    </p:spTree>
    <p:extLst>
      <p:ext uri="{BB962C8B-B14F-4D97-AF65-F5344CB8AC3E}">
        <p14:creationId xmlns:p14="http://schemas.microsoft.com/office/powerpoint/2010/main" val="2412682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DF220C-B02A-1275-2D94-F95584C52DCE}"/>
              </a:ext>
            </a:extLst>
          </p:cNvPr>
          <p:cNvSpPr txBox="1"/>
          <p:nvPr/>
        </p:nvSpPr>
        <p:spPr>
          <a:xfrm>
            <a:off x="457200" y="253496"/>
            <a:ext cx="1163370" cy="6382693"/>
          </a:xfrm>
          <a:prstGeom prst="rect">
            <a:avLst/>
          </a:prstGeom>
          <a:solidFill>
            <a:schemeClr val="bg1"/>
          </a:solidFill>
        </p:spPr>
        <p:txBody>
          <a:bodyPr wrap="square" rtlCol="0">
            <a:spAutoFit/>
          </a:bodyPr>
          <a:lstStyle/>
          <a:p>
            <a:endParaRPr lang="en-US"/>
          </a:p>
        </p:txBody>
      </p:sp>
      <p:sp>
        <p:nvSpPr>
          <p:cNvPr id="5" name="Title 4">
            <a:extLst>
              <a:ext uri="{FF2B5EF4-FFF2-40B4-BE49-F238E27FC236}">
                <a16:creationId xmlns:a16="http://schemas.microsoft.com/office/drawing/2014/main" id="{71CA4FA0-2A08-0E9B-C7FA-688FD9F3EEE9}"/>
              </a:ext>
            </a:extLst>
          </p:cNvPr>
          <p:cNvSpPr>
            <a:spLocks noGrp="1"/>
          </p:cNvSpPr>
          <p:nvPr>
            <p:ph type="title"/>
          </p:nvPr>
        </p:nvSpPr>
        <p:spPr>
          <a:xfrm>
            <a:off x="1772195" y="23751"/>
            <a:ext cx="9807804" cy="1325563"/>
          </a:xfrm>
        </p:spPr>
        <p:txBody>
          <a:bodyPr/>
          <a:lstStyle/>
          <a:p>
            <a:pPr algn="ctr"/>
            <a:r>
              <a:rPr lang="en-US" b="1">
                <a:latin typeface="Arial"/>
                <a:cs typeface="Arial"/>
              </a:rPr>
              <a:t>AIR MTSS Fidelity of Implementation Rub</a:t>
            </a:r>
            <a:r>
              <a:rPr lang="en-US" b="1"/>
              <a:t>ric</a:t>
            </a:r>
            <a:br>
              <a:rPr lang="en-US" b="1"/>
            </a:br>
            <a:r>
              <a:rPr lang="en-US" sz="2400" b="1"/>
              <a:t>Primarily Academic Focus</a:t>
            </a:r>
          </a:p>
        </p:txBody>
      </p:sp>
      <p:sp>
        <p:nvSpPr>
          <p:cNvPr id="6" name="Content Placeholder 5">
            <a:extLst>
              <a:ext uri="{FF2B5EF4-FFF2-40B4-BE49-F238E27FC236}">
                <a16:creationId xmlns:a16="http://schemas.microsoft.com/office/drawing/2014/main" id="{EFF38DFB-4801-B82D-0A68-1DDB56F78AB7}"/>
              </a:ext>
            </a:extLst>
          </p:cNvPr>
          <p:cNvSpPr>
            <a:spLocks noGrp="1"/>
          </p:cNvSpPr>
          <p:nvPr>
            <p:ph sz="quarter" idx="17"/>
          </p:nvPr>
        </p:nvSpPr>
        <p:spPr/>
        <p:txBody>
          <a:bodyPr vert="horz" lIns="91440" tIns="45720" rIns="91440" bIns="45720" rtlCol="0" anchor="t">
            <a:normAutofit/>
          </a:bodyPr>
          <a:lstStyle/>
          <a:p>
            <a:r>
              <a:rPr lang="en-US">
                <a:latin typeface="Arial" panose="020B0604020202020204" pitchFamily="34" charset="0"/>
                <a:cs typeface="Arial" panose="020B0604020202020204" pitchFamily="34" charset="0"/>
              </a:rPr>
              <a:t>Fidelity is the degree to which a practice is implemented as intended. </a:t>
            </a:r>
          </a:p>
          <a:p>
            <a:r>
              <a:rPr lang="en-US">
                <a:latin typeface="Arial" panose="020B0604020202020204" pitchFamily="34" charset="0"/>
                <a:cs typeface="Arial" panose="020B0604020202020204" pitchFamily="34" charset="0"/>
              </a:rPr>
              <a:t>The Rubric is used to assess implementation of MTSS and the results can provide a roadmap for implementation.</a:t>
            </a:r>
          </a:p>
          <a:p>
            <a:pPr marL="0" indent="0">
              <a:buNone/>
            </a:pPr>
            <a:endParaRPr lang="en-US">
              <a:latin typeface="Arial" panose="020B0604020202020204" pitchFamily="34" charset="0"/>
              <a:cs typeface="Arial" panose="020B0604020202020204" pitchFamily="34" charset="0"/>
            </a:endParaRPr>
          </a:p>
          <a:p>
            <a:pPr lvl="1"/>
            <a:r>
              <a:rPr lang="en-US" i="1">
                <a:latin typeface="Arial" panose="020B0604020202020204" pitchFamily="34" charset="0"/>
                <a:cs typeface="Arial" panose="020B0604020202020204" pitchFamily="34" charset="0"/>
              </a:rPr>
              <a:t>Universal Screening</a:t>
            </a:r>
          </a:p>
          <a:p>
            <a:pPr lvl="1"/>
            <a:r>
              <a:rPr lang="en-US" i="1">
                <a:latin typeface="Arial" panose="020B0604020202020204" pitchFamily="34" charset="0"/>
                <a:cs typeface="Arial" panose="020B0604020202020204" pitchFamily="34" charset="0"/>
              </a:rPr>
              <a:t>Progress Monitoring</a:t>
            </a:r>
          </a:p>
          <a:p>
            <a:pPr lvl="1"/>
            <a:r>
              <a:rPr lang="en-US" i="1">
                <a:latin typeface="Arial" panose="020B0604020202020204" pitchFamily="34" charset="0"/>
                <a:cs typeface="Arial" panose="020B0604020202020204" pitchFamily="34" charset="0"/>
              </a:rPr>
              <a:t>Multi-Level Prevention System</a:t>
            </a:r>
          </a:p>
          <a:p>
            <a:pPr lvl="1"/>
            <a:r>
              <a:rPr lang="en-US" i="1">
                <a:latin typeface="Arial" panose="020B0604020202020204" pitchFamily="34" charset="0"/>
                <a:cs typeface="Arial" panose="020B0604020202020204" pitchFamily="34" charset="0"/>
              </a:rPr>
              <a:t>Data-Based Decision Making</a:t>
            </a:r>
          </a:p>
          <a:p>
            <a:pPr lvl="1"/>
            <a:r>
              <a:rPr lang="en-US" i="1">
                <a:latin typeface="Arial" panose="020B0604020202020204" pitchFamily="34" charset="0"/>
                <a:cs typeface="Arial" panose="020B0604020202020204" pitchFamily="34" charset="0"/>
              </a:rPr>
              <a:t>Infrastructure</a:t>
            </a:r>
          </a:p>
        </p:txBody>
      </p:sp>
      <p:sp>
        <p:nvSpPr>
          <p:cNvPr id="4" name="Slide Number Placeholder 3">
            <a:extLst>
              <a:ext uri="{FF2B5EF4-FFF2-40B4-BE49-F238E27FC236}">
                <a16:creationId xmlns:a16="http://schemas.microsoft.com/office/drawing/2014/main" id="{80A83746-8033-EB5F-B084-676A5067D43C}"/>
              </a:ext>
            </a:extLst>
          </p:cNvPr>
          <p:cNvSpPr>
            <a:spLocks noGrp="1"/>
          </p:cNvSpPr>
          <p:nvPr>
            <p:ph type="sldNum" sz="quarter" idx="18"/>
          </p:nvPr>
        </p:nvSpPr>
        <p:spPr/>
        <p:txBody>
          <a:bodyPr/>
          <a:lstStyle/>
          <a:p>
            <a:fld id="{99A20822-4A49-4D36-86E3-300BA48D3F00}" type="slidenum">
              <a:rPr lang="en-US" smtClean="0"/>
              <a:pPr/>
              <a:t>11</a:t>
            </a:fld>
            <a:endParaRPr lang="en-US"/>
          </a:p>
        </p:txBody>
      </p:sp>
      <p:sp>
        <p:nvSpPr>
          <p:cNvPr id="8" name="Rectangle 7">
            <a:extLst>
              <a:ext uri="{FF2B5EF4-FFF2-40B4-BE49-F238E27FC236}">
                <a16:creationId xmlns:a16="http://schemas.microsoft.com/office/drawing/2014/main" id="{AFF0E8FA-E9E5-5F73-0091-9BB442A48436}"/>
              </a:ext>
            </a:extLst>
          </p:cNvPr>
          <p:cNvSpPr/>
          <p:nvPr/>
        </p:nvSpPr>
        <p:spPr>
          <a:xfrm>
            <a:off x="9630888" y="5450774"/>
            <a:ext cx="2268187" cy="12707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iagram of a process&#10;&#10;Description automatically generated">
            <a:extLst>
              <a:ext uri="{FF2B5EF4-FFF2-40B4-BE49-F238E27FC236}">
                <a16:creationId xmlns:a16="http://schemas.microsoft.com/office/drawing/2014/main" id="{29B98B5E-0071-7DEB-4C4C-1982C529B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790" y="3167162"/>
            <a:ext cx="3754937" cy="3522999"/>
          </a:xfrm>
          <a:prstGeom prst="rect">
            <a:avLst/>
          </a:prstGeom>
        </p:spPr>
      </p:pic>
    </p:spTree>
    <p:extLst>
      <p:ext uri="{BB962C8B-B14F-4D97-AF65-F5344CB8AC3E}">
        <p14:creationId xmlns:p14="http://schemas.microsoft.com/office/powerpoint/2010/main" val="256807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41A0-25D9-6564-BACB-A8C48CBE9341}"/>
              </a:ext>
            </a:extLst>
          </p:cNvPr>
          <p:cNvSpPr>
            <a:spLocks noGrp="1"/>
          </p:cNvSpPr>
          <p:nvPr>
            <p:ph type="title"/>
          </p:nvPr>
        </p:nvSpPr>
        <p:spPr>
          <a:xfrm>
            <a:off x="469371" y="174625"/>
            <a:ext cx="10515600" cy="1325563"/>
          </a:xfrm>
        </p:spPr>
        <p:txBody>
          <a:bodyPr/>
          <a:lstStyle/>
          <a:p>
            <a:r>
              <a:rPr lang="en-US">
                <a:latin typeface="Arial"/>
                <a:cs typeface="Arial"/>
              </a:rPr>
              <a:t>Collaboration Time </a:t>
            </a:r>
            <a:endParaRPr lang="en-US"/>
          </a:p>
        </p:txBody>
      </p:sp>
      <p:sp>
        <p:nvSpPr>
          <p:cNvPr id="3" name="Text Placeholder 2">
            <a:extLst>
              <a:ext uri="{FF2B5EF4-FFF2-40B4-BE49-F238E27FC236}">
                <a16:creationId xmlns:a16="http://schemas.microsoft.com/office/drawing/2014/main" id="{C7FE9391-3CA7-5E31-5BC5-791F20108D73}"/>
              </a:ext>
            </a:extLst>
          </p:cNvPr>
          <p:cNvSpPr>
            <a:spLocks noGrp="1"/>
          </p:cNvSpPr>
          <p:nvPr>
            <p:ph type="body" idx="1"/>
          </p:nvPr>
        </p:nvSpPr>
        <p:spPr>
          <a:xfrm>
            <a:off x="940270" y="1623490"/>
            <a:ext cx="5157787" cy="823912"/>
          </a:xfrm>
        </p:spPr>
        <p:txBody>
          <a:bodyPr vert="horz" lIns="91440" tIns="45720" rIns="91440" bIns="45720" rtlCol="0" anchor="ctr">
            <a:normAutofit/>
          </a:bodyPr>
          <a:lstStyle/>
          <a:p>
            <a:pPr algn="ctr"/>
            <a:r>
              <a:rPr lang="en-US">
                <a:latin typeface="Arial"/>
                <a:cs typeface="Arial"/>
              </a:rPr>
              <a:t>PBIS Schoolwide Self-Assessment of Systems</a:t>
            </a:r>
            <a:endParaRPr lang="en-US" b="0">
              <a:solidFill>
                <a:srgbClr val="000000"/>
              </a:solidFill>
              <a:latin typeface="Arial"/>
              <a:cs typeface="Arial"/>
            </a:endParaRPr>
          </a:p>
          <a:p>
            <a:endParaRPr lang="en-US"/>
          </a:p>
        </p:txBody>
      </p:sp>
      <p:pic>
        <p:nvPicPr>
          <p:cNvPr id="8" name="Content Placeholder 7" descr="A qr code on a blue background&#10;&#10;AI-generated content may be incorrect.">
            <a:extLst>
              <a:ext uri="{FF2B5EF4-FFF2-40B4-BE49-F238E27FC236}">
                <a16:creationId xmlns:a16="http://schemas.microsoft.com/office/drawing/2014/main" id="{FD084EB6-7B5B-1510-B8AF-013517AE20ED}"/>
              </a:ext>
            </a:extLst>
          </p:cNvPr>
          <p:cNvPicPr>
            <a:picLocks noGrp="1" noChangeAspect="1"/>
          </p:cNvPicPr>
          <p:nvPr>
            <p:ph sz="half" idx="2"/>
          </p:nvPr>
        </p:nvPicPr>
        <p:blipFill>
          <a:blip r:embed="rId3"/>
          <a:srcRect l="3704" t="-66" r="4167" b="-1091"/>
          <a:stretch>
            <a:fillRect/>
          </a:stretch>
        </p:blipFill>
        <p:spPr>
          <a:xfrm>
            <a:off x="2382585" y="2579644"/>
            <a:ext cx="2275419" cy="2323010"/>
          </a:xfrm>
          <a:prstGeom prst="rect">
            <a:avLst/>
          </a:prstGeom>
        </p:spPr>
      </p:pic>
      <p:sp>
        <p:nvSpPr>
          <p:cNvPr id="6" name="Text Placeholder 5">
            <a:extLst>
              <a:ext uri="{FF2B5EF4-FFF2-40B4-BE49-F238E27FC236}">
                <a16:creationId xmlns:a16="http://schemas.microsoft.com/office/drawing/2014/main" id="{CB65906A-DAB8-8431-FFA1-37D5B169DAF2}"/>
              </a:ext>
            </a:extLst>
          </p:cNvPr>
          <p:cNvSpPr>
            <a:spLocks noGrp="1"/>
          </p:cNvSpPr>
          <p:nvPr>
            <p:ph type="body" idx="3"/>
          </p:nvPr>
        </p:nvSpPr>
        <p:spPr>
          <a:xfrm>
            <a:off x="6172200" y="1499582"/>
            <a:ext cx="5183188" cy="823912"/>
          </a:xfrm>
        </p:spPr>
        <p:txBody>
          <a:bodyPr vert="horz" lIns="91440" tIns="45720" rIns="91440" bIns="45720" rtlCol="0" anchor="ctr">
            <a:noAutofit/>
          </a:bodyPr>
          <a:lstStyle/>
          <a:p>
            <a:pPr algn="ctr"/>
            <a:r>
              <a:rPr lang="en-US">
                <a:latin typeface="Arial"/>
                <a:cs typeface="Arial"/>
              </a:rPr>
              <a:t>AIR MTSS Fidelity of Implementation Rub</a:t>
            </a:r>
            <a:r>
              <a:rPr lang="en-US">
                <a:latin typeface="Aptos Display"/>
              </a:rPr>
              <a:t>ric</a:t>
            </a:r>
            <a:br>
              <a:rPr lang="en-US">
                <a:latin typeface="Aptos Display"/>
              </a:rPr>
            </a:br>
            <a:endParaRPr lang="en-US" b="0">
              <a:solidFill>
                <a:srgbClr val="000000"/>
              </a:solidFill>
              <a:latin typeface="Aptos Display"/>
            </a:endParaRPr>
          </a:p>
        </p:txBody>
      </p:sp>
      <p:pic>
        <p:nvPicPr>
          <p:cNvPr id="9" name="Content Placeholder 8" descr="A qr code on a white square&#10;&#10;AI-generated content may be incorrect.">
            <a:extLst>
              <a:ext uri="{FF2B5EF4-FFF2-40B4-BE49-F238E27FC236}">
                <a16:creationId xmlns:a16="http://schemas.microsoft.com/office/drawing/2014/main" id="{7FB2A409-C77F-828D-EECD-7915A85C9DC1}"/>
              </a:ext>
            </a:extLst>
          </p:cNvPr>
          <p:cNvPicPr>
            <a:picLocks noGrp="1" noChangeAspect="1"/>
          </p:cNvPicPr>
          <p:nvPr>
            <p:ph sz="quarter" idx="4"/>
          </p:nvPr>
        </p:nvPicPr>
        <p:blipFill>
          <a:blip r:embed="rId4"/>
          <a:stretch>
            <a:fillRect/>
          </a:stretch>
        </p:blipFill>
        <p:spPr>
          <a:xfrm>
            <a:off x="7611269" y="2450436"/>
            <a:ext cx="2305050" cy="2314575"/>
          </a:xfrm>
          <a:prstGeom prst="rect">
            <a:avLst/>
          </a:prstGeom>
        </p:spPr>
      </p:pic>
    </p:spTree>
    <p:extLst>
      <p:ext uri="{BB962C8B-B14F-4D97-AF65-F5344CB8AC3E}">
        <p14:creationId xmlns:p14="http://schemas.microsoft.com/office/powerpoint/2010/main" val="400428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qr code on a blue square&#10;&#10;AI-generated content may be incorrect.">
            <a:extLst>
              <a:ext uri="{FF2B5EF4-FFF2-40B4-BE49-F238E27FC236}">
                <a16:creationId xmlns:a16="http://schemas.microsoft.com/office/drawing/2014/main" id="{6F932C66-36A7-8AE1-5582-CF9E132F9413}"/>
              </a:ext>
            </a:extLst>
          </p:cNvPr>
          <p:cNvPicPr>
            <a:picLocks noChangeAspect="1"/>
          </p:cNvPicPr>
          <p:nvPr/>
        </p:nvPicPr>
        <p:blipFill>
          <a:blip r:embed="rId2"/>
          <a:stretch>
            <a:fillRect/>
          </a:stretch>
        </p:blipFill>
        <p:spPr>
          <a:xfrm>
            <a:off x="4447424" y="909137"/>
            <a:ext cx="5091865" cy="5170069"/>
          </a:xfrm>
          <a:prstGeom prst="rect">
            <a:avLst/>
          </a:prstGeom>
        </p:spPr>
      </p:pic>
      <p:sp>
        <p:nvSpPr>
          <p:cNvPr id="5" name="TextBox 4">
            <a:extLst>
              <a:ext uri="{FF2B5EF4-FFF2-40B4-BE49-F238E27FC236}">
                <a16:creationId xmlns:a16="http://schemas.microsoft.com/office/drawing/2014/main" id="{45F29789-AE57-0843-1777-FCA47AAA7EB6}"/>
              </a:ext>
            </a:extLst>
          </p:cNvPr>
          <p:cNvSpPr txBox="1"/>
          <p:nvPr/>
        </p:nvSpPr>
        <p:spPr>
          <a:xfrm>
            <a:off x="4699000" y="285750"/>
            <a:ext cx="6413500"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Survey for FINAL round of the day only.</a:t>
            </a:r>
          </a:p>
        </p:txBody>
      </p:sp>
    </p:spTree>
    <p:extLst>
      <p:ext uri="{BB962C8B-B14F-4D97-AF65-F5344CB8AC3E}">
        <p14:creationId xmlns:p14="http://schemas.microsoft.com/office/powerpoint/2010/main" val="88775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6B816-EBC8-2E3E-A1C2-10A8A9F272CB}"/>
              </a:ext>
            </a:extLst>
          </p:cNvPr>
          <p:cNvSpPr/>
          <p:nvPr/>
        </p:nvSpPr>
        <p:spPr>
          <a:xfrm>
            <a:off x="-710253" y="4514622"/>
            <a:ext cx="13112458" cy="23433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4753359-6709-7C27-3952-C821AF16A911}"/>
              </a:ext>
            </a:extLst>
          </p:cNvPr>
          <p:cNvPicPr>
            <a:picLocks noChangeAspect="1"/>
          </p:cNvPicPr>
          <p:nvPr/>
        </p:nvPicPr>
        <p:blipFill>
          <a:blip r:embed="rId3"/>
          <a:srcRect l="1219" r="3659"/>
          <a:stretch>
            <a:fillRect/>
          </a:stretch>
        </p:blipFill>
        <p:spPr>
          <a:xfrm>
            <a:off x="850211" y="0"/>
            <a:ext cx="10224350" cy="6858000"/>
          </a:xfrm>
          <a:prstGeom prst="rect">
            <a:avLst/>
          </a:prstGeom>
        </p:spPr>
      </p:pic>
    </p:spTree>
    <p:extLst>
      <p:ext uri="{BB962C8B-B14F-4D97-AF65-F5344CB8AC3E}">
        <p14:creationId xmlns:p14="http://schemas.microsoft.com/office/powerpoint/2010/main" val="2718196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61D5C9E-A8C8-3BEC-8EA5-EFDC839713BE}"/>
              </a:ext>
            </a:extLst>
          </p:cNvPr>
          <p:cNvSpPr>
            <a:spLocks noGrp="1"/>
          </p:cNvSpPr>
          <p:nvPr>
            <p:ph type="subTitle" idx="1"/>
          </p:nvPr>
        </p:nvSpPr>
        <p:spPr>
          <a:xfrm>
            <a:off x="4489422" y="295479"/>
            <a:ext cx="7305962" cy="6022014"/>
          </a:xfrm>
        </p:spPr>
        <p:txBody>
          <a:bodyPr vert="horz" lIns="91440" tIns="45720" rIns="91440" bIns="45720" rtlCol="0" anchor="t">
            <a:normAutofit fontScale="77500" lnSpcReduction="20000"/>
          </a:bodyPr>
          <a:lstStyle/>
          <a:p>
            <a:pPr algn="l">
              <a:lnSpc>
                <a:spcPct val="120000"/>
              </a:lnSpc>
              <a:spcBef>
                <a:spcPts val="300"/>
              </a:spcBef>
              <a:spcAft>
                <a:spcPts val="600"/>
              </a:spcAft>
            </a:pPr>
            <a:r>
              <a:rPr lang="en-US" b="1" i="0">
                <a:solidFill>
                  <a:srgbClr val="424242"/>
                </a:solidFill>
                <a:effectLst/>
                <a:latin typeface="Segoe Sans"/>
              </a:rPr>
              <a:t>🎯 </a:t>
            </a:r>
            <a:r>
              <a:rPr lang="en-US" sz="2600" b="1" i="0" u="sng">
                <a:effectLst/>
                <a:latin typeface="Arial"/>
                <a:cs typeface="Arial"/>
              </a:rPr>
              <a:t>Learning Intentions</a:t>
            </a:r>
          </a:p>
          <a:p>
            <a:pPr>
              <a:lnSpc>
                <a:spcPct val="120000"/>
              </a:lnSpc>
              <a:spcBef>
                <a:spcPts val="300"/>
              </a:spcBef>
              <a:spcAft>
                <a:spcPts val="600"/>
              </a:spcAft>
            </a:pPr>
            <a:r>
              <a:rPr lang="en-US" sz="2200" b="0" i="0">
                <a:effectLst/>
                <a:latin typeface="Arial"/>
                <a:cs typeface="Arial"/>
              </a:rPr>
              <a:t>You’ll be introduced </a:t>
            </a:r>
            <a:r>
              <a:rPr lang="en-US" sz="2200">
                <a:latin typeface="Arial"/>
                <a:cs typeface="Arial"/>
              </a:rPr>
              <a:t>to Revitalizing and Supporting Systems, including key</a:t>
            </a:r>
            <a:r>
              <a:rPr lang="en-US" sz="2200" b="0" i="0">
                <a:effectLst/>
                <a:latin typeface="Arial"/>
                <a:cs typeface="Arial"/>
              </a:rPr>
              <a:t> </a:t>
            </a:r>
            <a:r>
              <a:rPr lang="en-US" sz="2200">
                <a:latin typeface="Arial"/>
                <a:cs typeface="Arial"/>
              </a:rPr>
              <a:t>tools and resources, as they relate to your school to </a:t>
            </a:r>
            <a:r>
              <a:rPr lang="en-US" sz="2200" b="0" i="0">
                <a:effectLst/>
                <a:latin typeface="Arial"/>
                <a:cs typeface="Arial"/>
              </a:rPr>
              <a:t>support reflection and planning.</a:t>
            </a:r>
          </a:p>
          <a:p>
            <a:pPr algn="l">
              <a:lnSpc>
                <a:spcPct val="120000"/>
              </a:lnSpc>
              <a:spcBef>
                <a:spcPts val="300"/>
              </a:spcBef>
              <a:spcAft>
                <a:spcPts val="600"/>
              </a:spcAft>
            </a:pPr>
            <a:endParaRPr lang="en-US" sz="1300" b="0" i="0">
              <a:effectLst/>
              <a:latin typeface="Arial" panose="020B0604020202020204" pitchFamily="34" charset="0"/>
              <a:cs typeface="Arial" panose="020B0604020202020204" pitchFamily="34" charset="0"/>
            </a:endParaRPr>
          </a:p>
          <a:p>
            <a:pPr algn="l">
              <a:lnSpc>
                <a:spcPct val="120000"/>
              </a:lnSpc>
              <a:spcBef>
                <a:spcPts val="300"/>
              </a:spcBef>
              <a:spcAft>
                <a:spcPts val="600"/>
              </a:spcAft>
            </a:pPr>
            <a:r>
              <a:rPr lang="en-US" b="1" i="0">
                <a:solidFill>
                  <a:srgbClr val="424242"/>
                </a:solidFill>
                <a:effectLst/>
                <a:latin typeface="Arial"/>
                <a:cs typeface="Arial"/>
              </a:rPr>
              <a:t>✅ </a:t>
            </a:r>
            <a:r>
              <a:rPr lang="en-US" sz="2600" b="1" i="0" u="sng">
                <a:effectLst/>
                <a:latin typeface="Arial"/>
                <a:cs typeface="Arial"/>
              </a:rPr>
              <a:t>Success Criteria</a:t>
            </a:r>
          </a:p>
          <a:p>
            <a:pPr marL="342900" indent="-342900">
              <a:lnSpc>
                <a:spcPct val="120000"/>
              </a:lnSpc>
              <a:spcBef>
                <a:spcPts val="300"/>
              </a:spcBef>
              <a:spcAft>
                <a:spcPts val="600"/>
              </a:spcAft>
              <a:buFont typeface="Arial" panose="020B0604020202020204" pitchFamily="34" charset="0"/>
              <a:buChar char="•"/>
            </a:pPr>
            <a:r>
              <a:rPr lang="en-US">
                <a:latin typeface="Arial"/>
                <a:cs typeface="Arial"/>
              </a:rPr>
              <a:t>Understand</a:t>
            </a:r>
            <a:r>
              <a:rPr lang="en-US" b="0" i="0">
                <a:effectLst/>
                <a:latin typeface="Arial"/>
                <a:cs typeface="Arial"/>
              </a:rPr>
              <a:t> the </a:t>
            </a:r>
            <a:r>
              <a:rPr lang="en-US">
                <a:latin typeface="Arial"/>
                <a:cs typeface="Arial"/>
              </a:rPr>
              <a:t>goal and expectations of the Revitalizing and Supporting Systems work at Academy this year.</a:t>
            </a:r>
            <a:endParaRPr lang="en-US" b="0" i="0">
              <a:effectLst/>
              <a:latin typeface="Arial"/>
              <a:cs typeface="Arial"/>
            </a:endParaRPr>
          </a:p>
          <a:p>
            <a:pPr marL="342900" indent="-342900">
              <a:lnSpc>
                <a:spcPct val="120000"/>
              </a:lnSpc>
              <a:spcBef>
                <a:spcPts val="300"/>
              </a:spcBef>
              <a:spcAft>
                <a:spcPts val="600"/>
              </a:spcAft>
              <a:buFont typeface="Arial" panose="020B0604020202020204" pitchFamily="34" charset="0"/>
              <a:buChar char="•"/>
            </a:pPr>
            <a:r>
              <a:rPr lang="en-US">
                <a:latin typeface="Arial"/>
                <a:cs typeface="Arial"/>
              </a:rPr>
              <a:t>Describe and begin</a:t>
            </a:r>
            <a:r>
              <a:rPr lang="en-US" b="0" i="0">
                <a:effectLst/>
                <a:latin typeface="Arial"/>
                <a:cs typeface="Arial"/>
              </a:rPr>
              <a:t> using the tools to assess current Tier 1 practices.</a:t>
            </a:r>
          </a:p>
          <a:p>
            <a:pPr marL="342900" indent="-342900" algn="l">
              <a:lnSpc>
                <a:spcPct val="120000"/>
              </a:lnSpc>
              <a:spcBef>
                <a:spcPts val="300"/>
              </a:spcBef>
              <a:spcAft>
                <a:spcPts val="600"/>
              </a:spcAft>
              <a:buFont typeface="Arial" panose="020B0604020202020204" pitchFamily="34" charset="0"/>
              <a:buChar char="•"/>
            </a:pPr>
            <a:r>
              <a:rPr lang="en-US">
                <a:latin typeface="Arial"/>
                <a:cs typeface="Arial"/>
              </a:rPr>
              <a:t>Identify</a:t>
            </a:r>
            <a:r>
              <a:rPr lang="en-US" b="0" i="0">
                <a:effectLst/>
                <a:latin typeface="Arial"/>
                <a:cs typeface="Arial"/>
              </a:rPr>
              <a:t> next steps to bring this work back to my site.</a:t>
            </a:r>
          </a:p>
          <a:p>
            <a:pPr algn="l">
              <a:lnSpc>
                <a:spcPct val="120000"/>
              </a:lnSpc>
              <a:spcBef>
                <a:spcPts val="300"/>
              </a:spcBef>
              <a:spcAft>
                <a:spcPts val="600"/>
              </a:spcAft>
            </a:pPr>
            <a:endParaRPr lang="en-US" sz="1300" b="0" i="0">
              <a:effectLst/>
              <a:latin typeface="Arial" panose="020B0604020202020204" pitchFamily="34" charset="0"/>
              <a:cs typeface="Arial" panose="020B0604020202020204" pitchFamily="34" charset="0"/>
            </a:endParaRPr>
          </a:p>
          <a:p>
            <a:pPr algn="l">
              <a:lnSpc>
                <a:spcPct val="120000"/>
              </a:lnSpc>
              <a:spcBef>
                <a:spcPts val="300"/>
              </a:spcBef>
              <a:spcAft>
                <a:spcPts val="600"/>
              </a:spcAft>
            </a:pPr>
            <a:r>
              <a:rPr lang="en-US" b="1" i="0">
                <a:solidFill>
                  <a:srgbClr val="424242"/>
                </a:solidFill>
                <a:effectLst/>
                <a:latin typeface="Arial"/>
                <a:cs typeface="Arial"/>
              </a:rPr>
              <a:t>💡 </a:t>
            </a:r>
            <a:r>
              <a:rPr lang="en-US" sz="2600" b="1" i="0" u="sng">
                <a:effectLst/>
                <a:latin typeface="Arial"/>
                <a:cs typeface="Arial"/>
              </a:rPr>
              <a:t>Relevance and Engagement</a:t>
            </a:r>
          </a:p>
          <a:p>
            <a:pPr algn="l">
              <a:lnSpc>
                <a:spcPct val="120000"/>
              </a:lnSpc>
              <a:spcBef>
                <a:spcPts val="300"/>
              </a:spcBef>
              <a:spcAft>
                <a:spcPts val="600"/>
              </a:spcAft>
            </a:pPr>
            <a:r>
              <a:rPr lang="en-US" sz="2200" b="0" i="0">
                <a:effectLst/>
                <a:latin typeface="Arial"/>
                <a:cs typeface="Arial"/>
              </a:rPr>
              <a:t>Strong Tier 1 systems are the foundation of effective MTSS. These tools help us reflect on what’s working, identify areas for improvement, and ensure consistency across classrooms and schools.</a:t>
            </a:r>
          </a:p>
          <a:p>
            <a:pPr>
              <a:lnSpc>
                <a:spcPts val="2100"/>
              </a:lnSpc>
              <a:spcBef>
                <a:spcPts val="975"/>
              </a:spcBef>
              <a:spcAft>
                <a:spcPts val="225"/>
              </a:spcAft>
            </a:pPr>
            <a:endParaRPr lang="en-US" b="1" i="0">
              <a:solidFill>
                <a:srgbClr val="424242"/>
              </a:solidFill>
              <a:effectLst/>
              <a:latin typeface="Segoe Sans"/>
            </a:endParaRPr>
          </a:p>
          <a:p>
            <a:pPr algn="l">
              <a:lnSpc>
                <a:spcPts val="2100"/>
              </a:lnSpc>
              <a:spcBef>
                <a:spcPts val="975"/>
              </a:spcBef>
              <a:spcAft>
                <a:spcPts val="225"/>
              </a:spcAft>
            </a:pPr>
            <a:endParaRPr lang="en-US" b="1" i="0">
              <a:solidFill>
                <a:srgbClr val="424242"/>
              </a:solidFill>
              <a:effectLst/>
              <a:latin typeface="Segoe Sans"/>
            </a:endParaRPr>
          </a:p>
          <a:p>
            <a:endParaRPr lang="en-US"/>
          </a:p>
        </p:txBody>
      </p:sp>
    </p:spTree>
    <p:extLst>
      <p:ext uri="{BB962C8B-B14F-4D97-AF65-F5344CB8AC3E}">
        <p14:creationId xmlns:p14="http://schemas.microsoft.com/office/powerpoint/2010/main" val="376770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5AFAD-2D84-0ED0-171E-AFA75BDB8DA6}"/>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43BADB6D-8400-2F95-516A-24BE37E88082}"/>
              </a:ext>
            </a:extLst>
          </p:cNvPr>
          <p:cNvSpPr txBox="1"/>
          <p:nvPr/>
        </p:nvSpPr>
        <p:spPr>
          <a:xfrm>
            <a:off x="525101" y="253497"/>
            <a:ext cx="1258432" cy="6310265"/>
          </a:xfrm>
          <a:prstGeom prst="rect">
            <a:avLst/>
          </a:prstGeom>
          <a:solidFill>
            <a:schemeClr val="bg1"/>
          </a:solidFill>
        </p:spPr>
        <p:txBody>
          <a:bodyPr wrap="square" rtlCol="0">
            <a:spAutoFit/>
          </a:bodyPr>
          <a:lstStyle/>
          <a:p>
            <a:endParaRPr lang="en-US"/>
          </a:p>
        </p:txBody>
      </p:sp>
      <p:sp>
        <p:nvSpPr>
          <p:cNvPr id="7" name="TextBox 6">
            <a:extLst>
              <a:ext uri="{FF2B5EF4-FFF2-40B4-BE49-F238E27FC236}">
                <a16:creationId xmlns:a16="http://schemas.microsoft.com/office/drawing/2014/main" id="{5B6D38ED-9476-E61D-0A9D-3F4DE8386B55}"/>
              </a:ext>
            </a:extLst>
          </p:cNvPr>
          <p:cNvSpPr txBox="1"/>
          <p:nvPr/>
        </p:nvSpPr>
        <p:spPr>
          <a:xfrm>
            <a:off x="8601491" y="1698172"/>
            <a:ext cx="1975757" cy="523220"/>
          </a:xfrm>
          <a:prstGeom prst="rect">
            <a:avLst/>
          </a:prstGeom>
          <a:noFill/>
        </p:spPr>
        <p:txBody>
          <a:bodyPr wrap="square" rtlCol="0">
            <a:spAutoFit/>
          </a:bodyPr>
          <a:lstStyle/>
          <a:p>
            <a:pPr algn="ctr"/>
            <a:r>
              <a:rPr lang="en-US" sz="2800">
                <a:solidFill>
                  <a:schemeClr val="bg1"/>
                </a:solidFill>
                <a:latin typeface="Arial" panose="020B0604020202020204" pitchFamily="34" charset="0"/>
                <a:cs typeface="Arial" panose="020B0604020202020204" pitchFamily="34" charset="0"/>
              </a:rPr>
              <a:t>MTSS</a:t>
            </a:r>
          </a:p>
        </p:txBody>
      </p:sp>
      <p:sp>
        <p:nvSpPr>
          <p:cNvPr id="8" name="TextBox 7">
            <a:extLst>
              <a:ext uri="{FF2B5EF4-FFF2-40B4-BE49-F238E27FC236}">
                <a16:creationId xmlns:a16="http://schemas.microsoft.com/office/drawing/2014/main" id="{23CAD132-279C-F0DC-8F57-468047153279}"/>
              </a:ext>
            </a:extLst>
          </p:cNvPr>
          <p:cNvSpPr txBox="1"/>
          <p:nvPr/>
        </p:nvSpPr>
        <p:spPr>
          <a:xfrm>
            <a:off x="7460125" y="3567793"/>
            <a:ext cx="1975757" cy="523220"/>
          </a:xfrm>
          <a:prstGeom prst="rect">
            <a:avLst/>
          </a:prstGeom>
          <a:noFill/>
        </p:spPr>
        <p:txBody>
          <a:bodyPr wrap="square" rtlCol="0">
            <a:spAutoFit/>
          </a:bodyPr>
          <a:lstStyle/>
          <a:p>
            <a:pPr algn="ctr"/>
            <a:r>
              <a:rPr lang="en-US" sz="2800">
                <a:solidFill>
                  <a:srgbClr val="009DD7"/>
                </a:solidFill>
              </a:rPr>
              <a:t>PBIS</a:t>
            </a:r>
          </a:p>
        </p:txBody>
      </p:sp>
      <p:sp>
        <p:nvSpPr>
          <p:cNvPr id="9" name="TextBox 8">
            <a:extLst>
              <a:ext uri="{FF2B5EF4-FFF2-40B4-BE49-F238E27FC236}">
                <a16:creationId xmlns:a16="http://schemas.microsoft.com/office/drawing/2014/main" id="{E6256136-2B38-4297-80B9-53D992FD404D}"/>
              </a:ext>
            </a:extLst>
          </p:cNvPr>
          <p:cNvSpPr txBox="1"/>
          <p:nvPr/>
        </p:nvSpPr>
        <p:spPr>
          <a:xfrm>
            <a:off x="9501196" y="3567793"/>
            <a:ext cx="1975757" cy="523220"/>
          </a:xfrm>
          <a:prstGeom prst="rect">
            <a:avLst/>
          </a:prstGeom>
          <a:noFill/>
        </p:spPr>
        <p:txBody>
          <a:bodyPr wrap="square" rtlCol="0">
            <a:spAutoFit/>
          </a:bodyPr>
          <a:lstStyle/>
          <a:p>
            <a:pPr algn="ctr"/>
            <a:r>
              <a:rPr lang="en-US" sz="2800">
                <a:solidFill>
                  <a:srgbClr val="009DD7"/>
                </a:solidFill>
              </a:rPr>
              <a:t>RTI</a:t>
            </a:r>
          </a:p>
        </p:txBody>
      </p:sp>
      <p:sp>
        <p:nvSpPr>
          <p:cNvPr id="10" name="Rectangle 9">
            <a:extLst>
              <a:ext uri="{FF2B5EF4-FFF2-40B4-BE49-F238E27FC236}">
                <a16:creationId xmlns:a16="http://schemas.microsoft.com/office/drawing/2014/main" id="{F7DD8231-57AA-438C-614D-15198EC48EA6}"/>
              </a:ext>
            </a:extLst>
          </p:cNvPr>
          <p:cNvSpPr/>
          <p:nvPr/>
        </p:nvSpPr>
        <p:spPr>
          <a:xfrm>
            <a:off x="10153403" y="3567793"/>
            <a:ext cx="878774" cy="5232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B7A811-4B12-B470-934C-6115840EAC69}"/>
              </a:ext>
            </a:extLst>
          </p:cNvPr>
          <p:cNvSpPr/>
          <p:nvPr/>
        </p:nvSpPr>
        <p:spPr>
          <a:xfrm>
            <a:off x="7978039" y="3567793"/>
            <a:ext cx="878774" cy="5232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7B7E34B-A40E-915B-0713-1C555F0320A0}"/>
              </a:ext>
            </a:extLst>
          </p:cNvPr>
          <p:cNvPicPr>
            <a:picLocks noChangeAspect="1"/>
          </p:cNvPicPr>
          <p:nvPr/>
        </p:nvPicPr>
        <p:blipFill>
          <a:blip r:embed="rId3"/>
          <a:stretch>
            <a:fillRect/>
          </a:stretch>
        </p:blipFill>
        <p:spPr>
          <a:xfrm>
            <a:off x="148215" y="0"/>
            <a:ext cx="11895570" cy="6858000"/>
          </a:xfrm>
          <a:prstGeom prst="rect">
            <a:avLst/>
          </a:prstGeom>
        </p:spPr>
      </p:pic>
    </p:spTree>
    <p:extLst>
      <p:ext uri="{BB962C8B-B14F-4D97-AF65-F5344CB8AC3E}">
        <p14:creationId xmlns:p14="http://schemas.microsoft.com/office/powerpoint/2010/main" val="3185766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E49DE3B-7B4E-ABCC-6E14-A819FB7D9287}"/>
              </a:ext>
            </a:extLst>
          </p:cNvPr>
          <p:cNvSpPr txBox="1"/>
          <p:nvPr/>
        </p:nvSpPr>
        <p:spPr>
          <a:xfrm>
            <a:off x="525101" y="253497"/>
            <a:ext cx="1258432" cy="6310265"/>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58B101A6-549E-DFD0-15E2-0F5B50F625D4}"/>
              </a:ext>
            </a:extLst>
          </p:cNvPr>
          <p:cNvSpPr>
            <a:spLocks noGrp="1"/>
          </p:cNvSpPr>
          <p:nvPr>
            <p:ph type="title"/>
          </p:nvPr>
        </p:nvSpPr>
        <p:spPr>
          <a:xfrm>
            <a:off x="1461072" y="372609"/>
            <a:ext cx="4235823" cy="1325563"/>
          </a:xfrm>
        </p:spPr>
        <p:txBody>
          <a:bodyPr>
            <a:normAutofit fontScale="90000"/>
          </a:bodyPr>
          <a:lstStyle/>
          <a:p>
            <a:r>
              <a:rPr lang="en-US" b="1">
                <a:latin typeface="Arial" panose="020B0604020202020204" pitchFamily="34" charset="0"/>
                <a:cs typeface="Arial" panose="020B0604020202020204" pitchFamily="34" charset="0"/>
              </a:rPr>
              <a:t>Defining Multi-Tiered System of Supports</a:t>
            </a:r>
          </a:p>
        </p:txBody>
      </p:sp>
      <p:pic>
        <p:nvPicPr>
          <p:cNvPr id="6" name="Graphic 5" descr="Umbrella with solid fill">
            <a:extLst>
              <a:ext uri="{FF2B5EF4-FFF2-40B4-BE49-F238E27FC236}">
                <a16:creationId xmlns:a16="http://schemas.microsoft.com/office/drawing/2014/main" id="{B849999B-273E-05EF-4B8D-52E38FEA45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2549" y="783771"/>
            <a:ext cx="4653643" cy="4653643"/>
          </a:xfrm>
          <a:prstGeom prst="rect">
            <a:avLst/>
          </a:prstGeom>
        </p:spPr>
      </p:pic>
      <p:sp>
        <p:nvSpPr>
          <p:cNvPr id="7" name="TextBox 6">
            <a:extLst>
              <a:ext uri="{FF2B5EF4-FFF2-40B4-BE49-F238E27FC236}">
                <a16:creationId xmlns:a16="http://schemas.microsoft.com/office/drawing/2014/main" id="{BD22491D-0D5F-CA10-EE92-0019817F02B7}"/>
              </a:ext>
            </a:extLst>
          </p:cNvPr>
          <p:cNvSpPr txBox="1"/>
          <p:nvPr/>
        </p:nvSpPr>
        <p:spPr>
          <a:xfrm>
            <a:off x="8601491" y="1698172"/>
            <a:ext cx="1975757" cy="523220"/>
          </a:xfrm>
          <a:prstGeom prst="rect">
            <a:avLst/>
          </a:prstGeom>
          <a:noFill/>
        </p:spPr>
        <p:txBody>
          <a:bodyPr wrap="square" rtlCol="0">
            <a:spAutoFit/>
          </a:bodyPr>
          <a:lstStyle/>
          <a:p>
            <a:pPr algn="ctr"/>
            <a:r>
              <a:rPr lang="en-US" sz="2800">
                <a:solidFill>
                  <a:schemeClr val="bg1"/>
                </a:solidFill>
                <a:latin typeface="Arial" panose="020B0604020202020204" pitchFamily="34" charset="0"/>
                <a:cs typeface="Arial" panose="020B0604020202020204" pitchFamily="34" charset="0"/>
              </a:rPr>
              <a:t>MTSS</a:t>
            </a:r>
          </a:p>
        </p:txBody>
      </p:sp>
      <p:sp>
        <p:nvSpPr>
          <p:cNvPr id="8" name="TextBox 7">
            <a:extLst>
              <a:ext uri="{FF2B5EF4-FFF2-40B4-BE49-F238E27FC236}">
                <a16:creationId xmlns:a16="http://schemas.microsoft.com/office/drawing/2014/main" id="{850A4A68-D4C9-A5D9-8ADF-1A8CEACDEE5A}"/>
              </a:ext>
            </a:extLst>
          </p:cNvPr>
          <p:cNvSpPr txBox="1"/>
          <p:nvPr/>
        </p:nvSpPr>
        <p:spPr>
          <a:xfrm>
            <a:off x="7460125" y="3567793"/>
            <a:ext cx="1975757" cy="523220"/>
          </a:xfrm>
          <a:prstGeom prst="rect">
            <a:avLst/>
          </a:prstGeom>
          <a:noFill/>
        </p:spPr>
        <p:txBody>
          <a:bodyPr wrap="square" rtlCol="0">
            <a:spAutoFit/>
          </a:bodyPr>
          <a:lstStyle/>
          <a:p>
            <a:pPr algn="ctr"/>
            <a:r>
              <a:rPr lang="en-US" sz="2800">
                <a:solidFill>
                  <a:srgbClr val="009DD7"/>
                </a:solidFill>
              </a:rPr>
              <a:t>PBIS</a:t>
            </a:r>
          </a:p>
        </p:txBody>
      </p:sp>
      <p:sp>
        <p:nvSpPr>
          <p:cNvPr id="9" name="TextBox 8">
            <a:extLst>
              <a:ext uri="{FF2B5EF4-FFF2-40B4-BE49-F238E27FC236}">
                <a16:creationId xmlns:a16="http://schemas.microsoft.com/office/drawing/2014/main" id="{CBE3468A-DBCC-3E07-6341-5B2DC04CC728}"/>
              </a:ext>
            </a:extLst>
          </p:cNvPr>
          <p:cNvSpPr txBox="1"/>
          <p:nvPr/>
        </p:nvSpPr>
        <p:spPr>
          <a:xfrm>
            <a:off x="9501196" y="3567793"/>
            <a:ext cx="1975757" cy="523220"/>
          </a:xfrm>
          <a:prstGeom prst="rect">
            <a:avLst/>
          </a:prstGeom>
          <a:noFill/>
        </p:spPr>
        <p:txBody>
          <a:bodyPr wrap="square" rtlCol="0">
            <a:spAutoFit/>
          </a:bodyPr>
          <a:lstStyle/>
          <a:p>
            <a:pPr algn="ctr"/>
            <a:r>
              <a:rPr lang="en-US" sz="2800">
                <a:solidFill>
                  <a:srgbClr val="009DD7"/>
                </a:solidFill>
              </a:rPr>
              <a:t>RTI</a:t>
            </a:r>
          </a:p>
        </p:txBody>
      </p:sp>
      <p:sp>
        <p:nvSpPr>
          <p:cNvPr id="3" name="Rounded Rectangle 2">
            <a:extLst>
              <a:ext uri="{FF2B5EF4-FFF2-40B4-BE49-F238E27FC236}">
                <a16:creationId xmlns:a16="http://schemas.microsoft.com/office/drawing/2014/main" id="{75B2B413-7E90-366F-46A2-30DD401C24F7}"/>
              </a:ext>
            </a:extLst>
          </p:cNvPr>
          <p:cNvSpPr/>
          <p:nvPr/>
        </p:nvSpPr>
        <p:spPr>
          <a:xfrm>
            <a:off x="700218" y="1787230"/>
            <a:ext cx="5727878" cy="1690634"/>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2200">
                <a:solidFill>
                  <a:schemeClr val="tx1"/>
                </a:solidFill>
                <a:latin typeface="Arial" panose="020B0604020202020204" pitchFamily="34" charset="0"/>
                <a:cs typeface="Arial" panose="020B0604020202020204" pitchFamily="34" charset="0"/>
              </a:rPr>
              <a:t>A </a:t>
            </a:r>
            <a:r>
              <a:rPr lang="en-US" sz="2200" b="1">
                <a:solidFill>
                  <a:schemeClr val="tx1"/>
                </a:solidFill>
                <a:latin typeface="Arial" panose="020B0604020202020204" pitchFamily="34" charset="0"/>
                <a:cs typeface="Arial" panose="020B0604020202020204" pitchFamily="34" charset="0"/>
              </a:rPr>
              <a:t>systemic framework</a:t>
            </a:r>
            <a:br>
              <a:rPr lang="en-US" sz="2200" b="1">
                <a:solidFill>
                  <a:schemeClr val="tx1"/>
                </a:solidFill>
                <a:latin typeface="Arial" panose="020B0604020202020204" pitchFamily="34" charset="0"/>
                <a:cs typeface="Arial" panose="020B0604020202020204" pitchFamily="34" charset="0"/>
              </a:rPr>
            </a:br>
            <a:r>
              <a:rPr lang="en-US" sz="2200" i="1">
                <a:solidFill>
                  <a:schemeClr val="tx1"/>
                </a:solidFill>
                <a:latin typeface="Arial" panose="020B0604020202020204" pitchFamily="34" charset="0"/>
                <a:cs typeface="Arial" panose="020B0604020202020204" pitchFamily="34" charset="0"/>
              </a:rPr>
              <a:t>(are we effective as a whole school?)</a:t>
            </a:r>
            <a:r>
              <a:rPr lang="en-US" sz="2200">
                <a:solidFill>
                  <a:schemeClr val="tx1"/>
                </a:solidFill>
                <a:latin typeface="Arial" panose="020B0604020202020204" pitchFamily="34" charset="0"/>
                <a:cs typeface="Arial" panose="020B0604020202020204" pitchFamily="34" charset="0"/>
              </a:rPr>
              <a:t> </a:t>
            </a:r>
          </a:p>
        </p:txBody>
      </p:sp>
      <p:sp>
        <p:nvSpPr>
          <p:cNvPr id="5" name="Rounded Rectangle 4">
            <a:extLst>
              <a:ext uri="{FF2B5EF4-FFF2-40B4-BE49-F238E27FC236}">
                <a16:creationId xmlns:a16="http://schemas.microsoft.com/office/drawing/2014/main" id="{36C3F3C5-34F3-79CB-54B6-D4FC4C181535}"/>
              </a:ext>
            </a:extLst>
          </p:cNvPr>
          <p:cNvSpPr/>
          <p:nvPr/>
        </p:nvSpPr>
        <p:spPr>
          <a:xfrm>
            <a:off x="715046" y="3644676"/>
            <a:ext cx="5727877" cy="1690634"/>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2200">
                <a:solidFill>
                  <a:schemeClr val="tx1"/>
                </a:solidFill>
                <a:latin typeface="Arial" panose="020B0604020202020204" pitchFamily="34" charset="0"/>
                <a:cs typeface="Arial" panose="020B0604020202020204" pitchFamily="34" charset="0"/>
              </a:rPr>
              <a:t>An </a:t>
            </a:r>
            <a:r>
              <a:rPr lang="en-US" sz="2200" b="1">
                <a:solidFill>
                  <a:schemeClr val="tx1"/>
                </a:solidFill>
                <a:latin typeface="Arial" panose="020B0604020202020204" pitchFamily="34" charset="0"/>
                <a:cs typeface="Arial" panose="020B0604020202020204" pitchFamily="34" charset="0"/>
              </a:rPr>
              <a:t>individual needs framework</a:t>
            </a:r>
            <a:br>
              <a:rPr lang="en-US" sz="2200" b="1">
                <a:solidFill>
                  <a:schemeClr val="tx1"/>
                </a:solidFill>
                <a:latin typeface="Arial" panose="020B0604020202020204" pitchFamily="34" charset="0"/>
                <a:cs typeface="Arial" panose="020B0604020202020204" pitchFamily="34" charset="0"/>
              </a:rPr>
            </a:br>
            <a:r>
              <a:rPr lang="en-US" sz="2200" i="1">
                <a:solidFill>
                  <a:schemeClr val="tx1"/>
                </a:solidFill>
                <a:latin typeface="Arial" panose="020B0604020202020204" pitchFamily="34" charset="0"/>
                <a:cs typeface="Arial" panose="020B0604020202020204" pitchFamily="34" charset="0"/>
              </a:rPr>
              <a:t>(what level of support</a:t>
            </a:r>
            <a:br>
              <a:rPr lang="en-US" sz="2200" i="1">
                <a:solidFill>
                  <a:schemeClr val="tx1"/>
                </a:solidFill>
                <a:latin typeface="Arial" panose="020B0604020202020204" pitchFamily="34" charset="0"/>
                <a:cs typeface="Arial" panose="020B0604020202020204" pitchFamily="34" charset="0"/>
              </a:rPr>
            </a:br>
            <a:r>
              <a:rPr lang="en-US" sz="2200" i="1">
                <a:solidFill>
                  <a:schemeClr val="tx1"/>
                </a:solidFill>
                <a:latin typeface="Arial" panose="020B0604020202020204" pitchFamily="34" charset="0"/>
                <a:cs typeface="Arial" panose="020B0604020202020204" pitchFamily="34" charset="0"/>
              </a:rPr>
              <a:t>does each student need?)</a:t>
            </a:r>
          </a:p>
        </p:txBody>
      </p:sp>
      <p:sp>
        <p:nvSpPr>
          <p:cNvPr id="10" name="Rectangle 9">
            <a:extLst>
              <a:ext uri="{FF2B5EF4-FFF2-40B4-BE49-F238E27FC236}">
                <a16:creationId xmlns:a16="http://schemas.microsoft.com/office/drawing/2014/main" id="{FECC16DB-754C-39FB-666C-AF9F664F8E8C}"/>
              </a:ext>
            </a:extLst>
          </p:cNvPr>
          <p:cNvSpPr/>
          <p:nvPr/>
        </p:nvSpPr>
        <p:spPr>
          <a:xfrm>
            <a:off x="10153403" y="3567793"/>
            <a:ext cx="878774" cy="5232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6F0D541-C345-B9B1-9A13-D4D71454A472}"/>
              </a:ext>
            </a:extLst>
          </p:cNvPr>
          <p:cNvSpPr txBox="1"/>
          <p:nvPr/>
        </p:nvSpPr>
        <p:spPr>
          <a:xfrm>
            <a:off x="9825989" y="3383127"/>
            <a:ext cx="156185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solidFill>
                  <a:srgbClr val="B0502A"/>
                </a:solidFill>
              </a:rPr>
              <a:t>Academics</a:t>
            </a:r>
            <a:r>
              <a:rPr lang="en-US" b="1">
                <a:solidFill>
                  <a:srgbClr val="B0502A"/>
                </a:solidFill>
              </a:rPr>
              <a:t> </a:t>
            </a:r>
          </a:p>
        </p:txBody>
      </p:sp>
      <p:sp>
        <p:nvSpPr>
          <p:cNvPr id="12" name="Rectangle 11">
            <a:extLst>
              <a:ext uri="{FF2B5EF4-FFF2-40B4-BE49-F238E27FC236}">
                <a16:creationId xmlns:a16="http://schemas.microsoft.com/office/drawing/2014/main" id="{ADA55ADE-F0DD-5F40-AFA3-FC0B564BFBB8}"/>
              </a:ext>
            </a:extLst>
          </p:cNvPr>
          <p:cNvSpPr/>
          <p:nvPr/>
        </p:nvSpPr>
        <p:spPr>
          <a:xfrm>
            <a:off x="7978039" y="3567793"/>
            <a:ext cx="878774" cy="5232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A1E70F0-BB01-EF9F-9603-FC93D20C9D1B}"/>
              </a:ext>
            </a:extLst>
          </p:cNvPr>
          <p:cNvSpPr txBox="1"/>
          <p:nvPr/>
        </p:nvSpPr>
        <p:spPr>
          <a:xfrm>
            <a:off x="7989914" y="3383127"/>
            <a:ext cx="1306286" cy="400110"/>
          </a:xfrm>
          <a:prstGeom prst="rect">
            <a:avLst/>
          </a:prstGeom>
          <a:noFill/>
        </p:spPr>
        <p:txBody>
          <a:bodyPr wrap="square" rtlCol="0">
            <a:spAutoFit/>
          </a:bodyPr>
          <a:lstStyle/>
          <a:p>
            <a:r>
              <a:rPr lang="en-US" sz="2000" b="1">
                <a:solidFill>
                  <a:srgbClr val="B0502A"/>
                </a:solidFill>
                <a:latin typeface="Arial" panose="020B0604020202020204" pitchFamily="34" charset="0"/>
                <a:cs typeface="Arial" panose="020B0604020202020204" pitchFamily="34" charset="0"/>
              </a:rPr>
              <a:t>Behavior</a:t>
            </a:r>
          </a:p>
        </p:txBody>
      </p:sp>
    </p:spTree>
    <p:extLst>
      <p:ext uri="{BB962C8B-B14F-4D97-AF65-F5344CB8AC3E}">
        <p14:creationId xmlns:p14="http://schemas.microsoft.com/office/powerpoint/2010/main" val="1490642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114A63-DB0B-2BC8-BF79-5E895A1F4019}"/>
              </a:ext>
            </a:extLst>
          </p:cNvPr>
          <p:cNvSpPr txBox="1"/>
          <p:nvPr/>
        </p:nvSpPr>
        <p:spPr>
          <a:xfrm>
            <a:off x="9714368" y="5667469"/>
            <a:ext cx="2115493" cy="977775"/>
          </a:xfrm>
          <a:prstGeom prst="rect">
            <a:avLst/>
          </a:prstGeom>
          <a:solidFill>
            <a:schemeClr val="bg1"/>
          </a:solidFill>
        </p:spPr>
        <p:txBody>
          <a:bodyPr wrap="square" rtlCol="0">
            <a:spAutoFit/>
          </a:bodyPr>
          <a:lstStyle/>
          <a:p>
            <a:endParaRPr lang="en-US"/>
          </a:p>
        </p:txBody>
      </p:sp>
      <p:sp>
        <p:nvSpPr>
          <p:cNvPr id="3" name="TextBox 2">
            <a:extLst>
              <a:ext uri="{FF2B5EF4-FFF2-40B4-BE49-F238E27FC236}">
                <a16:creationId xmlns:a16="http://schemas.microsoft.com/office/drawing/2014/main" id="{165C78B7-C3D3-875E-23CE-2EA201C918D6}"/>
              </a:ext>
            </a:extLst>
          </p:cNvPr>
          <p:cNvSpPr txBox="1"/>
          <p:nvPr/>
        </p:nvSpPr>
        <p:spPr>
          <a:xfrm>
            <a:off x="362139" y="172016"/>
            <a:ext cx="986827" cy="6473228"/>
          </a:xfrm>
          <a:prstGeom prst="rect">
            <a:avLst/>
          </a:prstGeom>
          <a:solidFill>
            <a:schemeClr val="bg1"/>
          </a:solidFill>
        </p:spPr>
        <p:txBody>
          <a:bodyPr wrap="square" rtlCol="0">
            <a:spAutoFit/>
          </a:bodyPr>
          <a:lstStyle/>
          <a:p>
            <a:endParaRPr lang="en-US"/>
          </a:p>
        </p:txBody>
      </p:sp>
      <p:sp>
        <p:nvSpPr>
          <p:cNvPr id="7" name="Rounded Rectangle 6">
            <a:extLst>
              <a:ext uri="{FF2B5EF4-FFF2-40B4-BE49-F238E27FC236}">
                <a16:creationId xmlns:a16="http://schemas.microsoft.com/office/drawing/2014/main" id="{300A94A6-161C-80D5-4E76-319AFF13EA90}"/>
              </a:ext>
            </a:extLst>
          </p:cNvPr>
          <p:cNvSpPr/>
          <p:nvPr/>
        </p:nvSpPr>
        <p:spPr>
          <a:xfrm>
            <a:off x="865416" y="426681"/>
            <a:ext cx="5230584" cy="2041551"/>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a:solidFill>
                  <a:schemeClr val="tx2"/>
                </a:solidFill>
                <a:latin typeface="Arial" panose="020B0604020202020204" pitchFamily="34" charset="0"/>
                <a:cs typeface="Arial" panose="020B0604020202020204" pitchFamily="34" charset="0"/>
              </a:rPr>
              <a:t>Screening</a:t>
            </a:r>
          </a:p>
          <a:p>
            <a:pPr algn="ctr"/>
            <a:r>
              <a:rPr lang="en-US" sz="2000" b="0" i="1">
                <a:solidFill>
                  <a:srgbClr val="212529"/>
                </a:solidFill>
                <a:effectLst/>
                <a:latin typeface="Arial" panose="020B0604020202020204" pitchFamily="34" charset="0"/>
                <a:cs typeface="Arial" panose="020B0604020202020204" pitchFamily="34" charset="0"/>
              </a:rPr>
              <a:t>a systematic process for identifying students who may be at risk for poor learning outcomes</a:t>
            </a:r>
            <a:endParaRPr lang="en-US" sz="2000" i="1">
              <a:solidFill>
                <a:schemeClr val="tx2"/>
              </a:solidFill>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94548CE1-55DC-C8C4-5534-B45EB22DF1F4}"/>
              </a:ext>
            </a:extLst>
          </p:cNvPr>
          <p:cNvSpPr/>
          <p:nvPr/>
        </p:nvSpPr>
        <p:spPr>
          <a:xfrm>
            <a:off x="6264723" y="431848"/>
            <a:ext cx="5230584" cy="2041551"/>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a:solidFill>
                  <a:schemeClr val="tx2"/>
                </a:solidFill>
                <a:latin typeface="Arial" panose="020B0604020202020204" pitchFamily="34" charset="0"/>
                <a:cs typeface="Arial" panose="020B0604020202020204" pitchFamily="34" charset="0"/>
              </a:rPr>
              <a:t>Multi-Level</a:t>
            </a:r>
            <a:br>
              <a:rPr lang="en-US" sz="2800" b="1">
                <a:solidFill>
                  <a:schemeClr val="tx2"/>
                </a:solidFill>
                <a:latin typeface="Arial" panose="020B0604020202020204" pitchFamily="34" charset="0"/>
                <a:cs typeface="Arial" panose="020B0604020202020204" pitchFamily="34" charset="0"/>
              </a:rPr>
            </a:br>
            <a:r>
              <a:rPr lang="en-US" sz="2800" b="1">
                <a:solidFill>
                  <a:schemeClr val="tx2"/>
                </a:solidFill>
                <a:latin typeface="Arial" panose="020B0604020202020204" pitchFamily="34" charset="0"/>
                <a:cs typeface="Arial" panose="020B0604020202020204" pitchFamily="34" charset="0"/>
              </a:rPr>
              <a:t>Prevention System</a:t>
            </a:r>
          </a:p>
          <a:p>
            <a:pPr algn="ctr"/>
            <a:r>
              <a:rPr lang="en-US" sz="2000" i="1">
                <a:solidFill>
                  <a:srgbClr val="212529"/>
                </a:solidFill>
                <a:latin typeface="Arial" panose="020B0604020202020204" pitchFamily="34" charset="0"/>
                <a:cs typeface="Arial" panose="020B0604020202020204" pitchFamily="34" charset="0"/>
              </a:rPr>
              <a:t>the organization of supports for students that includes three tiers of increasing intensity for instruction and intervention </a:t>
            </a:r>
          </a:p>
        </p:txBody>
      </p:sp>
      <p:sp>
        <p:nvSpPr>
          <p:cNvPr id="9" name="Rounded Rectangle 8">
            <a:extLst>
              <a:ext uri="{FF2B5EF4-FFF2-40B4-BE49-F238E27FC236}">
                <a16:creationId xmlns:a16="http://schemas.microsoft.com/office/drawing/2014/main" id="{E014EBE3-E24E-292E-CE61-FDCEF55C0095}"/>
              </a:ext>
            </a:extLst>
          </p:cNvPr>
          <p:cNvSpPr/>
          <p:nvPr/>
        </p:nvSpPr>
        <p:spPr>
          <a:xfrm>
            <a:off x="865416" y="2646196"/>
            <a:ext cx="5230584" cy="2041551"/>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a:solidFill>
                  <a:schemeClr val="tx2"/>
                </a:solidFill>
                <a:latin typeface="Arial" panose="020B0604020202020204" pitchFamily="34" charset="0"/>
                <a:cs typeface="Arial" panose="020B0604020202020204" pitchFamily="34" charset="0"/>
              </a:rPr>
              <a:t>Progress Monitoring</a:t>
            </a:r>
          </a:p>
          <a:p>
            <a:pPr algn="ctr"/>
            <a:r>
              <a:rPr lang="en-US" sz="2000" i="1">
                <a:solidFill>
                  <a:srgbClr val="212529"/>
                </a:solidFill>
                <a:latin typeface="Arial" panose="020B0604020202020204" pitchFamily="34" charset="0"/>
                <a:cs typeface="Arial" panose="020B0604020202020204" pitchFamily="34" charset="0"/>
              </a:rPr>
              <a:t>the ongoing, frequent collection and use of formal data that was gathered with reliable and valid measures to make decisions</a:t>
            </a:r>
          </a:p>
        </p:txBody>
      </p:sp>
      <p:sp>
        <p:nvSpPr>
          <p:cNvPr id="10" name="Rounded Rectangle 9">
            <a:extLst>
              <a:ext uri="{FF2B5EF4-FFF2-40B4-BE49-F238E27FC236}">
                <a16:creationId xmlns:a16="http://schemas.microsoft.com/office/drawing/2014/main" id="{B712D7B5-582B-9B89-B515-17A02F8D9DBF}"/>
              </a:ext>
            </a:extLst>
          </p:cNvPr>
          <p:cNvSpPr/>
          <p:nvPr/>
        </p:nvSpPr>
        <p:spPr>
          <a:xfrm>
            <a:off x="6264723" y="2646196"/>
            <a:ext cx="5230584" cy="2041551"/>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a:solidFill>
                  <a:schemeClr val="tx2"/>
                </a:solidFill>
                <a:latin typeface="Arial" panose="020B0604020202020204" pitchFamily="34" charset="0"/>
                <a:cs typeface="Arial" panose="020B0604020202020204" pitchFamily="34" charset="0"/>
              </a:rPr>
              <a:t>Data-Based Decision Making</a:t>
            </a:r>
          </a:p>
          <a:p>
            <a:pPr algn="ctr"/>
            <a:r>
              <a:rPr lang="en-US" sz="2000" i="1">
                <a:solidFill>
                  <a:srgbClr val="212529"/>
                </a:solidFill>
                <a:latin typeface="Arial" panose="020B0604020202020204" pitchFamily="34" charset="0"/>
                <a:cs typeface="Arial" panose="020B0604020202020204" pitchFamily="34" charset="0"/>
              </a:rPr>
              <a:t>u</a:t>
            </a:r>
            <a:r>
              <a:rPr lang="en-US" sz="2000" b="0" i="1">
                <a:solidFill>
                  <a:srgbClr val="212529"/>
                </a:solidFill>
                <a:effectLst/>
                <a:latin typeface="Arial" panose="020B0604020202020204" pitchFamily="34" charset="0"/>
                <a:cs typeface="Arial" panose="020B0604020202020204" pitchFamily="34" charset="0"/>
              </a:rPr>
              <a:t>se of </a:t>
            </a:r>
            <a:r>
              <a:rPr lang="en-US" sz="2000" i="1">
                <a:solidFill>
                  <a:srgbClr val="212529"/>
                </a:solidFill>
                <a:latin typeface="Arial" panose="020B0604020202020204" pitchFamily="34" charset="0"/>
                <a:cs typeface="Arial" panose="020B0604020202020204" pitchFamily="34" charset="0"/>
              </a:rPr>
              <a:t>data to make decisions about instruction, movement within and intensification of supports, and identification of students with disabilities</a:t>
            </a:r>
          </a:p>
        </p:txBody>
      </p:sp>
      <p:sp>
        <p:nvSpPr>
          <p:cNvPr id="2" name="Rounded Rectangle 1">
            <a:extLst>
              <a:ext uri="{FF2B5EF4-FFF2-40B4-BE49-F238E27FC236}">
                <a16:creationId xmlns:a16="http://schemas.microsoft.com/office/drawing/2014/main" id="{22B4CAC0-1867-4908-620B-E630207CEE3D}"/>
              </a:ext>
            </a:extLst>
          </p:cNvPr>
          <p:cNvSpPr/>
          <p:nvPr/>
        </p:nvSpPr>
        <p:spPr>
          <a:xfrm>
            <a:off x="865416" y="4909050"/>
            <a:ext cx="10547222" cy="1202387"/>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a:solidFill>
                  <a:schemeClr val="tx2"/>
                </a:solidFill>
                <a:latin typeface="Arial" panose="020B0604020202020204" pitchFamily="34" charset="0"/>
                <a:cs typeface="Arial" panose="020B0604020202020204" pitchFamily="34" charset="0"/>
              </a:rPr>
              <a:t>Infrastructure and Support Mechanisms</a:t>
            </a:r>
          </a:p>
          <a:p>
            <a:pPr algn="ctr"/>
            <a:r>
              <a:rPr lang="en-US" sz="2000" i="1">
                <a:solidFill>
                  <a:srgbClr val="212529"/>
                </a:solidFill>
                <a:latin typeface="Arial" panose="020B0604020202020204" pitchFamily="34" charset="0"/>
                <a:cs typeface="Arial" panose="020B0604020202020204" pitchFamily="34" charset="0"/>
              </a:rPr>
              <a:t>structures and logistics to support implementation of MTSS</a:t>
            </a:r>
            <a:endParaRPr lang="en-US" sz="2000" i="1">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470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2907A-CEE2-A928-E206-7BC6E490C06E}"/>
              </a:ext>
            </a:extLst>
          </p:cNvPr>
          <p:cNvSpPr txBox="1"/>
          <p:nvPr/>
        </p:nvSpPr>
        <p:spPr>
          <a:xfrm>
            <a:off x="371192" y="208230"/>
            <a:ext cx="1284424" cy="6316238"/>
          </a:xfrm>
          <a:prstGeom prst="rect">
            <a:avLst/>
          </a:prstGeom>
          <a:solidFill>
            <a:schemeClr val="bg1"/>
          </a:solidFill>
        </p:spPr>
        <p:txBody>
          <a:bodyPr wrap="square" rtlCol="0">
            <a:spAutoFit/>
          </a:bodyPr>
          <a:lstStyle/>
          <a:p>
            <a:endParaRPr lang="en-US"/>
          </a:p>
        </p:txBody>
      </p:sp>
      <p:sp>
        <p:nvSpPr>
          <p:cNvPr id="19" name="Title 18">
            <a:extLst>
              <a:ext uri="{FF2B5EF4-FFF2-40B4-BE49-F238E27FC236}">
                <a16:creationId xmlns:a16="http://schemas.microsoft.com/office/drawing/2014/main" id="{3C62C9E8-AEB5-F348-AA7E-8DC28C7E01E9}"/>
              </a:ext>
            </a:extLst>
          </p:cNvPr>
          <p:cNvSpPr>
            <a:spLocks noGrp="1"/>
          </p:cNvSpPr>
          <p:nvPr>
            <p:ph type="title"/>
          </p:nvPr>
        </p:nvSpPr>
        <p:spPr>
          <a:xfrm>
            <a:off x="457203" y="333532"/>
            <a:ext cx="11338560" cy="715943"/>
          </a:xfrm>
        </p:spPr>
        <p:txBody>
          <a:bodyPr>
            <a:noAutofit/>
          </a:bodyPr>
          <a:lstStyle/>
          <a:p>
            <a:r>
              <a:rPr lang="en-US" sz="3600" b="1">
                <a:latin typeface="Arial" panose="020B0604020202020204" pitchFamily="34" charset="0"/>
                <a:cs typeface="Arial" panose="020B0604020202020204" pitchFamily="34" charset="0"/>
              </a:rPr>
              <a:t>Provides a continuum of supports using data-based decision making</a:t>
            </a:r>
          </a:p>
        </p:txBody>
      </p:sp>
      <p:sp>
        <p:nvSpPr>
          <p:cNvPr id="20" name="Content Placeholder 19">
            <a:extLst>
              <a:ext uri="{FF2B5EF4-FFF2-40B4-BE49-F238E27FC236}">
                <a16:creationId xmlns:a16="http://schemas.microsoft.com/office/drawing/2014/main" id="{24FA185F-2F08-B94F-B50C-73713A55AA29}"/>
              </a:ext>
            </a:extLst>
          </p:cNvPr>
          <p:cNvSpPr>
            <a:spLocks noGrp="1"/>
          </p:cNvSpPr>
          <p:nvPr>
            <p:ph sz="quarter" idx="15"/>
          </p:nvPr>
        </p:nvSpPr>
        <p:spPr>
          <a:xfrm>
            <a:off x="5246724" y="5010296"/>
            <a:ext cx="6055924" cy="1200329"/>
          </a:xfrm>
        </p:spPr>
        <p:txBody>
          <a:bodyPr>
            <a:normAutofit/>
          </a:bodyPr>
          <a:lstStyle/>
          <a:p>
            <a:pPr marL="0" indent="0">
              <a:buNone/>
            </a:pPr>
            <a:r>
              <a:rPr lang="en-US"/>
              <a:t>Goal of MTSS is to match supports to </a:t>
            </a:r>
            <a:r>
              <a:rPr lang="en-US" i="1"/>
              <a:t>“data-based needs of students”</a:t>
            </a:r>
            <a:br>
              <a:rPr lang="en-US" i="1"/>
            </a:br>
            <a:r>
              <a:rPr lang="en-US" sz="1600"/>
              <a:t>(</a:t>
            </a:r>
            <a:r>
              <a:rPr lang="en-US" sz="1600" err="1"/>
              <a:t>Graden</a:t>
            </a:r>
            <a:r>
              <a:rPr lang="en-US" sz="1600"/>
              <a:t>, </a:t>
            </a:r>
            <a:r>
              <a:rPr lang="en-US" sz="1600" err="1"/>
              <a:t>Stollar</a:t>
            </a:r>
            <a:r>
              <a:rPr lang="en-US" sz="1600"/>
              <a:t>, &amp; Poth, 2007, p.295) </a:t>
            </a:r>
          </a:p>
          <a:p>
            <a:endParaRPr lang="en-US"/>
          </a:p>
        </p:txBody>
      </p:sp>
      <p:sp>
        <p:nvSpPr>
          <p:cNvPr id="18" name="Slide Number Placeholder 17">
            <a:extLst>
              <a:ext uri="{FF2B5EF4-FFF2-40B4-BE49-F238E27FC236}">
                <a16:creationId xmlns:a16="http://schemas.microsoft.com/office/drawing/2014/main" id="{1920C166-1AE4-4D48-9012-F7AE1180CDCF}"/>
              </a:ext>
            </a:extLst>
          </p:cNvPr>
          <p:cNvSpPr>
            <a:spLocks noGrp="1"/>
          </p:cNvSpPr>
          <p:nvPr>
            <p:ph type="sldNum" sz="quarter" idx="14"/>
          </p:nvPr>
        </p:nvSpPr>
        <p:spPr/>
        <p:txBody>
          <a:bodyPr/>
          <a:lstStyle/>
          <a:p>
            <a:endParaRPr lang="en-US"/>
          </a:p>
        </p:txBody>
      </p:sp>
      <p:sp>
        <p:nvSpPr>
          <p:cNvPr id="22" name="Triangle 21">
            <a:extLst>
              <a:ext uri="{FF2B5EF4-FFF2-40B4-BE49-F238E27FC236}">
                <a16:creationId xmlns:a16="http://schemas.microsoft.com/office/drawing/2014/main" id="{374B62C5-D24F-A241-9278-97485A3947F5}"/>
              </a:ext>
            </a:extLst>
          </p:cNvPr>
          <p:cNvSpPr/>
          <p:nvPr/>
        </p:nvSpPr>
        <p:spPr>
          <a:xfrm>
            <a:off x="831273" y="1307358"/>
            <a:ext cx="4106488" cy="4714839"/>
          </a:xfrm>
          <a:prstGeom prst="triangle">
            <a:avLst/>
          </a:prstGeom>
          <a:solidFill>
            <a:srgbClr val="00B050"/>
          </a:solidFill>
          <a:ln>
            <a:noFill/>
          </a:ln>
          <a:effectLst>
            <a:outerShdw blurRad="1270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3" name="Triangle 22">
            <a:extLst>
              <a:ext uri="{FF2B5EF4-FFF2-40B4-BE49-F238E27FC236}">
                <a16:creationId xmlns:a16="http://schemas.microsoft.com/office/drawing/2014/main" id="{553608EC-63D5-9B4A-9885-D9376FA48B69}"/>
              </a:ext>
            </a:extLst>
          </p:cNvPr>
          <p:cNvSpPr/>
          <p:nvPr/>
        </p:nvSpPr>
        <p:spPr>
          <a:xfrm>
            <a:off x="2696090" y="1307358"/>
            <a:ext cx="1437420" cy="1713184"/>
          </a:xfrm>
          <a:prstGeom prst="triangle">
            <a:avLst/>
          </a:prstGeom>
          <a:solidFill>
            <a:srgbClr val="FFFF00"/>
          </a:solidFill>
          <a:ln>
            <a:noFill/>
          </a:ln>
          <a:effectLst>
            <a:outerShdw blurRad="1270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4" name="Triangle 23">
            <a:extLst>
              <a:ext uri="{FF2B5EF4-FFF2-40B4-BE49-F238E27FC236}">
                <a16:creationId xmlns:a16="http://schemas.microsoft.com/office/drawing/2014/main" id="{D75D8D74-EDFB-9E4E-B289-83269BF29730}"/>
              </a:ext>
            </a:extLst>
          </p:cNvPr>
          <p:cNvSpPr/>
          <p:nvPr/>
        </p:nvSpPr>
        <p:spPr>
          <a:xfrm>
            <a:off x="3483142" y="1278730"/>
            <a:ext cx="731402" cy="830997"/>
          </a:xfrm>
          <a:prstGeom prst="triangle">
            <a:avLst/>
          </a:prstGeom>
          <a:solidFill>
            <a:srgbClr val="FF0000"/>
          </a:solidFill>
          <a:ln>
            <a:noFill/>
          </a:ln>
          <a:effectLst>
            <a:outerShdw blurRad="1270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5" name="TextBox 24">
            <a:extLst>
              <a:ext uri="{FF2B5EF4-FFF2-40B4-BE49-F238E27FC236}">
                <a16:creationId xmlns:a16="http://schemas.microsoft.com/office/drawing/2014/main" id="{03369E76-352C-7540-B802-08C883D8803E}"/>
              </a:ext>
            </a:extLst>
          </p:cNvPr>
          <p:cNvSpPr txBox="1"/>
          <p:nvPr/>
        </p:nvSpPr>
        <p:spPr>
          <a:xfrm>
            <a:off x="6607240" y="3361874"/>
            <a:ext cx="5250873" cy="1200329"/>
          </a:xfrm>
          <a:prstGeom prst="rect">
            <a:avLst/>
          </a:prstGeom>
          <a:noFill/>
        </p:spPr>
        <p:txBody>
          <a:bodyPr wrap="square" rtlCol="0">
            <a:spAutoFit/>
          </a:bodyPr>
          <a:lstStyle/>
          <a:p>
            <a:r>
              <a:rPr lang="en-US" sz="2400" b="1">
                <a:solidFill>
                  <a:srgbClr val="00B050"/>
                </a:solidFill>
              </a:rPr>
              <a:t>Tier 1: Universal level of prevention</a:t>
            </a:r>
          </a:p>
          <a:p>
            <a:r>
              <a:rPr lang="en-US" sz="2400" i="1"/>
              <a:t>Provided to all students; goal to meet needs of at least 80% of students</a:t>
            </a:r>
          </a:p>
        </p:txBody>
      </p:sp>
      <p:sp>
        <p:nvSpPr>
          <p:cNvPr id="26" name="TextBox 25">
            <a:extLst>
              <a:ext uri="{FF2B5EF4-FFF2-40B4-BE49-F238E27FC236}">
                <a16:creationId xmlns:a16="http://schemas.microsoft.com/office/drawing/2014/main" id="{299C0CDC-6AF0-0140-8960-21E08AA0F7E9}"/>
              </a:ext>
            </a:extLst>
          </p:cNvPr>
          <p:cNvSpPr txBox="1"/>
          <p:nvPr/>
        </p:nvSpPr>
        <p:spPr>
          <a:xfrm>
            <a:off x="5582106" y="2189545"/>
            <a:ext cx="5250873" cy="830997"/>
          </a:xfrm>
          <a:prstGeom prst="rect">
            <a:avLst/>
          </a:prstGeom>
          <a:noFill/>
        </p:spPr>
        <p:txBody>
          <a:bodyPr wrap="square" rtlCol="0">
            <a:spAutoFit/>
          </a:bodyPr>
          <a:lstStyle/>
          <a:p>
            <a:r>
              <a:rPr lang="en-US" sz="2400" b="1">
                <a:solidFill>
                  <a:srgbClr val="FFCA27"/>
                </a:solidFill>
              </a:rPr>
              <a:t>Tier 2: Targeted level of support</a:t>
            </a:r>
          </a:p>
          <a:p>
            <a:r>
              <a:rPr lang="en-US" sz="2400" i="1"/>
              <a:t>Provided to 10-15% of students</a:t>
            </a:r>
          </a:p>
        </p:txBody>
      </p:sp>
      <p:sp>
        <p:nvSpPr>
          <p:cNvPr id="27" name="TextBox 26">
            <a:extLst>
              <a:ext uri="{FF2B5EF4-FFF2-40B4-BE49-F238E27FC236}">
                <a16:creationId xmlns:a16="http://schemas.microsoft.com/office/drawing/2014/main" id="{45F2E33B-D933-FF4C-89A9-1844F9A2B4C0}"/>
              </a:ext>
            </a:extLst>
          </p:cNvPr>
          <p:cNvSpPr txBox="1"/>
          <p:nvPr/>
        </p:nvSpPr>
        <p:spPr>
          <a:xfrm>
            <a:off x="4777855" y="1124532"/>
            <a:ext cx="5250873" cy="830997"/>
          </a:xfrm>
          <a:prstGeom prst="rect">
            <a:avLst/>
          </a:prstGeom>
          <a:noFill/>
        </p:spPr>
        <p:txBody>
          <a:bodyPr wrap="square" rtlCol="0">
            <a:spAutoFit/>
          </a:bodyPr>
          <a:lstStyle/>
          <a:p>
            <a:r>
              <a:rPr lang="en-US" sz="2400" b="1">
                <a:solidFill>
                  <a:srgbClr val="FF0000"/>
                </a:solidFill>
              </a:rPr>
              <a:t>Tier 3: Intensive level of support</a:t>
            </a:r>
          </a:p>
          <a:p>
            <a:r>
              <a:rPr lang="en-US" sz="2400" i="1"/>
              <a:t>Provided to 3-5% of students</a:t>
            </a:r>
          </a:p>
        </p:txBody>
      </p:sp>
      <p:sp>
        <p:nvSpPr>
          <p:cNvPr id="31" name="Up Arrow 30">
            <a:extLst>
              <a:ext uri="{FF2B5EF4-FFF2-40B4-BE49-F238E27FC236}">
                <a16:creationId xmlns:a16="http://schemas.microsoft.com/office/drawing/2014/main" id="{C6745883-7016-EC42-830B-7DB06A9AD33F}"/>
              </a:ext>
            </a:extLst>
          </p:cNvPr>
          <p:cNvSpPr/>
          <p:nvPr/>
        </p:nvSpPr>
        <p:spPr>
          <a:xfrm>
            <a:off x="2218927" y="1321213"/>
            <a:ext cx="471050" cy="4714839"/>
          </a:xfrm>
          <a:prstGeom prst="upArrow">
            <a:avLst/>
          </a:prstGeom>
          <a:gradFill>
            <a:gsLst>
              <a:gs pos="0">
                <a:schemeClr val="accent2">
                  <a:lumMod val="20000"/>
                  <a:lumOff val="80000"/>
                </a:schemeClr>
              </a:gs>
              <a:gs pos="41000">
                <a:schemeClr val="accent2">
                  <a:lumMod val="40000"/>
                  <a:lumOff val="60000"/>
                </a:schemeClr>
              </a:gs>
              <a:gs pos="67000">
                <a:schemeClr val="accent2">
                  <a:lumMod val="60000"/>
                  <a:lumOff val="40000"/>
                </a:schemeClr>
              </a:gs>
              <a:gs pos="100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32" name="Content Placeholder 19">
            <a:extLst>
              <a:ext uri="{FF2B5EF4-FFF2-40B4-BE49-F238E27FC236}">
                <a16:creationId xmlns:a16="http://schemas.microsoft.com/office/drawing/2014/main" id="{12A3EE5B-7780-744C-AB23-17D180BA9428}"/>
              </a:ext>
            </a:extLst>
          </p:cNvPr>
          <p:cNvSpPr txBox="1">
            <a:spLocks/>
          </p:cNvSpPr>
          <p:nvPr/>
        </p:nvSpPr>
        <p:spPr>
          <a:xfrm>
            <a:off x="183308" y="1799907"/>
            <a:ext cx="2166418" cy="1082090"/>
          </a:xfrm>
          <a:prstGeom prst="rect">
            <a:avLst/>
          </a:prstGeom>
          <a:noFill/>
          <a:ln>
            <a:noFill/>
          </a:ln>
        </p:spPr>
        <p:txBody>
          <a:bodyPr vert="horz" lIns="0" tIns="0" rIns="0" bIns="0" rtlCol="0">
            <a:normAutofit fontScale="92500"/>
          </a:bodyPr>
          <a:lstStyle>
            <a:lvl1pPr marL="320040" marR="0" indent="-320040" algn="l" defTabSz="685800" rtl="0" eaLnBrk="1" fontAlgn="auto" latinLnBrk="0" hangingPunct="1">
              <a:lnSpc>
                <a:spcPct val="100000"/>
              </a:lnSpc>
              <a:spcBef>
                <a:spcPts val="1800"/>
              </a:spcBef>
              <a:spcAft>
                <a:spcPts val="0"/>
              </a:spcAft>
              <a:buClr>
                <a:schemeClr val="accent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accent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accent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accent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accent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Times New Roman" panose="02020603050405020304" pitchFamily="18" charset="0"/>
              <a:buNone/>
            </a:pPr>
            <a:r>
              <a:rPr lang="en-US" sz="2000">
                <a:solidFill>
                  <a:schemeClr val="accent3"/>
                </a:solidFill>
              </a:rPr>
              <a:t>Students receive services at all levels, depending on need</a:t>
            </a:r>
          </a:p>
          <a:p>
            <a:endParaRPr lang="en-US"/>
          </a:p>
        </p:txBody>
      </p:sp>
    </p:spTree>
    <p:extLst>
      <p:ext uri="{BB962C8B-B14F-4D97-AF65-F5344CB8AC3E}">
        <p14:creationId xmlns:p14="http://schemas.microsoft.com/office/powerpoint/2010/main" val="291269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8C1F209B-32EA-D635-862D-5398C2A47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644" y="919091"/>
            <a:ext cx="6711522" cy="5426869"/>
          </a:xfrm>
          <a:prstGeom prst="rect">
            <a:avLst/>
          </a:prstGeom>
        </p:spPr>
      </p:pic>
      <p:sp>
        <p:nvSpPr>
          <p:cNvPr id="2" name="Title 1">
            <a:extLst>
              <a:ext uri="{FF2B5EF4-FFF2-40B4-BE49-F238E27FC236}">
                <a16:creationId xmlns:a16="http://schemas.microsoft.com/office/drawing/2014/main" id="{E0F0D9A2-4D64-47AC-B7CC-4FA1C090083A}"/>
              </a:ext>
            </a:extLst>
          </p:cNvPr>
          <p:cNvSpPr>
            <a:spLocks noGrp="1"/>
          </p:cNvSpPr>
          <p:nvPr>
            <p:ph type="title" idx="4294967295"/>
          </p:nvPr>
        </p:nvSpPr>
        <p:spPr>
          <a:xfrm>
            <a:off x="488949" y="111125"/>
            <a:ext cx="11203379" cy="996950"/>
          </a:xfrm>
        </p:spPr>
        <p:txBody>
          <a:bodyPr>
            <a:noAutofit/>
          </a:bodyPr>
          <a:lstStyle/>
          <a:p>
            <a:r>
              <a:rPr lang="en-US" sz="3200" b="1"/>
              <a:t>MTSS addresses the needs of the whole child by aligning systems and supports.  </a:t>
            </a:r>
          </a:p>
        </p:txBody>
      </p:sp>
      <p:sp>
        <p:nvSpPr>
          <p:cNvPr id="5" name="Text Placeholder 4">
            <a:extLst>
              <a:ext uri="{FF2B5EF4-FFF2-40B4-BE49-F238E27FC236}">
                <a16:creationId xmlns:a16="http://schemas.microsoft.com/office/drawing/2014/main" id="{6CEEEE29-F32E-EF45-8BB7-056EE773621D}"/>
              </a:ext>
            </a:extLst>
          </p:cNvPr>
          <p:cNvSpPr>
            <a:spLocks noGrp="1"/>
          </p:cNvSpPr>
          <p:nvPr>
            <p:ph type="body" sz="quarter" idx="4294967295"/>
          </p:nvPr>
        </p:nvSpPr>
        <p:spPr>
          <a:xfrm>
            <a:off x="565303" y="6345960"/>
            <a:ext cx="10793413" cy="90488"/>
          </a:xfrm>
        </p:spPr>
        <p:txBody>
          <a:bodyPr>
            <a:normAutofit fontScale="25000" lnSpcReduction="20000"/>
          </a:bodyPr>
          <a:lstStyle/>
          <a:p>
            <a:pPr marL="0" indent="0">
              <a:buNone/>
            </a:pPr>
            <a:r>
              <a:rPr lang="en-US"/>
              <a:t>Credit: George </a:t>
            </a:r>
            <a:r>
              <a:rPr lang="en-US" err="1"/>
              <a:t>Sugai</a:t>
            </a:r>
            <a:endParaRPr lang="en-US"/>
          </a:p>
        </p:txBody>
      </p:sp>
      <p:sp>
        <p:nvSpPr>
          <p:cNvPr id="8" name="TextBox 7">
            <a:extLst>
              <a:ext uri="{FF2B5EF4-FFF2-40B4-BE49-F238E27FC236}">
                <a16:creationId xmlns:a16="http://schemas.microsoft.com/office/drawing/2014/main" id="{ED1D784B-2E42-409D-AC88-A5E270ACEB1C}"/>
              </a:ext>
            </a:extLst>
          </p:cNvPr>
          <p:cNvSpPr txBox="1"/>
          <p:nvPr/>
        </p:nvSpPr>
        <p:spPr>
          <a:xfrm>
            <a:off x="7736735" y="1421920"/>
            <a:ext cx="4099035" cy="1938992"/>
          </a:xfrm>
          <a:prstGeom prst="rect">
            <a:avLst/>
          </a:prstGeom>
          <a:solidFill>
            <a:schemeClr val="bg1"/>
          </a:solidFill>
          <a:ln>
            <a:noFill/>
          </a:ln>
        </p:spPr>
        <p:txBody>
          <a:bodyPr wrap="square" lIns="91440" tIns="45720" rIns="91440" bIns="45720" rtlCol="0" anchor="t">
            <a:spAutoFit/>
          </a:bodyPr>
          <a:lstStyle/>
          <a:p>
            <a:pPr algn="ctr"/>
            <a:r>
              <a:rPr lang="en-US" sz="2400">
                <a:solidFill>
                  <a:schemeClr val="tx2"/>
                </a:solidFill>
              </a:rPr>
              <a:t>Addresses needs of all students across the continuum</a:t>
            </a:r>
            <a:br>
              <a:rPr lang="en-US" sz="2400"/>
            </a:br>
            <a:r>
              <a:rPr lang="en-US" sz="2400">
                <a:solidFill>
                  <a:schemeClr val="tx2"/>
                </a:solidFill>
              </a:rPr>
              <a:t>(</a:t>
            </a:r>
            <a:r>
              <a:rPr lang="en-US" sz="2400" i="1">
                <a:solidFill>
                  <a:schemeClr val="tx2"/>
                </a:solidFill>
              </a:rPr>
              <a:t>e.g., no such as thing as a "Tier 2 kid" or "SPED student")</a:t>
            </a:r>
          </a:p>
        </p:txBody>
      </p:sp>
      <p:sp>
        <p:nvSpPr>
          <p:cNvPr id="13" name="TextBox 12">
            <a:extLst>
              <a:ext uri="{FF2B5EF4-FFF2-40B4-BE49-F238E27FC236}">
                <a16:creationId xmlns:a16="http://schemas.microsoft.com/office/drawing/2014/main" id="{EB208E24-0ECE-397E-F0FF-865ED47086AB}"/>
              </a:ext>
            </a:extLst>
          </p:cNvPr>
          <p:cNvSpPr txBox="1"/>
          <p:nvPr/>
        </p:nvSpPr>
        <p:spPr>
          <a:xfrm>
            <a:off x="2086605" y="5424061"/>
            <a:ext cx="1841999" cy="369332"/>
          </a:xfrm>
          <a:prstGeom prst="rect">
            <a:avLst/>
          </a:prstGeom>
          <a:noFill/>
        </p:spPr>
        <p:txBody>
          <a:bodyPr wrap="square" rtlCol="0">
            <a:spAutoFit/>
          </a:bodyPr>
          <a:lstStyle/>
          <a:p>
            <a:pPr algn="ctr"/>
            <a:r>
              <a:rPr lang="en-US">
                <a:solidFill>
                  <a:schemeClr val="tx2"/>
                </a:solidFill>
              </a:rPr>
              <a:t>Social Skills</a:t>
            </a:r>
          </a:p>
        </p:txBody>
      </p:sp>
      <p:sp>
        <p:nvSpPr>
          <p:cNvPr id="14" name="TextBox 13">
            <a:extLst>
              <a:ext uri="{FF2B5EF4-FFF2-40B4-BE49-F238E27FC236}">
                <a16:creationId xmlns:a16="http://schemas.microsoft.com/office/drawing/2014/main" id="{1866A380-2804-43F5-C73D-0EDC1EED8C0A}"/>
              </a:ext>
            </a:extLst>
          </p:cNvPr>
          <p:cNvSpPr txBox="1"/>
          <p:nvPr/>
        </p:nvSpPr>
        <p:spPr>
          <a:xfrm>
            <a:off x="3190003" y="4900531"/>
            <a:ext cx="1841999" cy="369332"/>
          </a:xfrm>
          <a:prstGeom prst="rect">
            <a:avLst/>
          </a:prstGeom>
          <a:noFill/>
        </p:spPr>
        <p:txBody>
          <a:bodyPr wrap="square" rtlCol="0">
            <a:spAutoFit/>
          </a:bodyPr>
          <a:lstStyle/>
          <a:p>
            <a:pPr algn="ctr"/>
            <a:r>
              <a:rPr lang="en-US">
                <a:solidFill>
                  <a:schemeClr val="tx2"/>
                </a:solidFill>
              </a:rPr>
              <a:t>Science</a:t>
            </a:r>
          </a:p>
        </p:txBody>
      </p:sp>
      <p:sp>
        <p:nvSpPr>
          <p:cNvPr id="19" name="TextBox 18">
            <a:extLst>
              <a:ext uri="{FF2B5EF4-FFF2-40B4-BE49-F238E27FC236}">
                <a16:creationId xmlns:a16="http://schemas.microsoft.com/office/drawing/2014/main" id="{637B55E6-8E8B-E857-4EEF-F63BE467BFBE}"/>
              </a:ext>
            </a:extLst>
          </p:cNvPr>
          <p:cNvSpPr txBox="1"/>
          <p:nvPr/>
        </p:nvSpPr>
        <p:spPr>
          <a:xfrm>
            <a:off x="4980293" y="5311963"/>
            <a:ext cx="1841999" cy="369332"/>
          </a:xfrm>
          <a:prstGeom prst="rect">
            <a:avLst/>
          </a:prstGeom>
          <a:noFill/>
        </p:spPr>
        <p:txBody>
          <a:bodyPr wrap="square" rtlCol="0">
            <a:spAutoFit/>
          </a:bodyPr>
          <a:lstStyle/>
          <a:p>
            <a:pPr algn="ctr"/>
            <a:r>
              <a:rPr lang="en-US">
                <a:solidFill>
                  <a:schemeClr val="tx2"/>
                </a:solidFill>
              </a:rPr>
              <a:t>Attendance</a:t>
            </a:r>
          </a:p>
        </p:txBody>
      </p:sp>
      <p:sp>
        <p:nvSpPr>
          <p:cNvPr id="20" name="TextBox 19">
            <a:extLst>
              <a:ext uri="{FF2B5EF4-FFF2-40B4-BE49-F238E27FC236}">
                <a16:creationId xmlns:a16="http://schemas.microsoft.com/office/drawing/2014/main" id="{8C82F748-478C-D119-A96A-D0977A314F90}"/>
              </a:ext>
            </a:extLst>
          </p:cNvPr>
          <p:cNvSpPr txBox="1"/>
          <p:nvPr/>
        </p:nvSpPr>
        <p:spPr>
          <a:xfrm>
            <a:off x="3860177" y="1231353"/>
            <a:ext cx="1841999" cy="369332"/>
          </a:xfrm>
          <a:prstGeom prst="rect">
            <a:avLst/>
          </a:prstGeom>
          <a:noFill/>
        </p:spPr>
        <p:txBody>
          <a:bodyPr wrap="square" rtlCol="0">
            <a:spAutoFit/>
          </a:bodyPr>
          <a:lstStyle/>
          <a:p>
            <a:pPr algn="ctr"/>
            <a:r>
              <a:rPr lang="en-US">
                <a:solidFill>
                  <a:schemeClr val="tx2"/>
                </a:solidFill>
              </a:rPr>
              <a:t>Phonics, Fluency </a:t>
            </a:r>
          </a:p>
        </p:txBody>
      </p:sp>
      <p:sp>
        <p:nvSpPr>
          <p:cNvPr id="21" name="TextBox 20">
            <a:extLst>
              <a:ext uri="{FF2B5EF4-FFF2-40B4-BE49-F238E27FC236}">
                <a16:creationId xmlns:a16="http://schemas.microsoft.com/office/drawing/2014/main" id="{5454B9FC-1803-8C7D-DAFF-99CAACFAEC3C}"/>
              </a:ext>
            </a:extLst>
          </p:cNvPr>
          <p:cNvSpPr txBox="1"/>
          <p:nvPr/>
        </p:nvSpPr>
        <p:spPr>
          <a:xfrm>
            <a:off x="5252405" y="1683101"/>
            <a:ext cx="1841999" cy="646331"/>
          </a:xfrm>
          <a:prstGeom prst="rect">
            <a:avLst/>
          </a:prstGeom>
          <a:noFill/>
        </p:spPr>
        <p:txBody>
          <a:bodyPr wrap="square" rtlCol="0">
            <a:spAutoFit/>
          </a:bodyPr>
          <a:lstStyle/>
          <a:p>
            <a:r>
              <a:rPr lang="en-US">
                <a:solidFill>
                  <a:schemeClr val="tx2"/>
                </a:solidFill>
              </a:rPr>
              <a:t>Reading Comprehension </a:t>
            </a:r>
          </a:p>
        </p:txBody>
      </p:sp>
      <p:sp>
        <p:nvSpPr>
          <p:cNvPr id="22" name="TextBox 21">
            <a:extLst>
              <a:ext uri="{FF2B5EF4-FFF2-40B4-BE49-F238E27FC236}">
                <a16:creationId xmlns:a16="http://schemas.microsoft.com/office/drawing/2014/main" id="{5E2A29D1-A389-D11A-AB67-F35FB310345A}"/>
              </a:ext>
            </a:extLst>
          </p:cNvPr>
          <p:cNvSpPr txBox="1"/>
          <p:nvPr/>
        </p:nvSpPr>
        <p:spPr>
          <a:xfrm>
            <a:off x="6617882" y="5379631"/>
            <a:ext cx="1841999" cy="646331"/>
          </a:xfrm>
          <a:prstGeom prst="rect">
            <a:avLst/>
          </a:prstGeom>
          <a:noFill/>
        </p:spPr>
        <p:txBody>
          <a:bodyPr wrap="square" rtlCol="0">
            <a:spAutoFit/>
          </a:bodyPr>
          <a:lstStyle/>
          <a:p>
            <a:r>
              <a:rPr lang="en-US">
                <a:solidFill>
                  <a:schemeClr val="tx2"/>
                </a:solidFill>
              </a:rPr>
              <a:t>Communication Skills </a:t>
            </a:r>
          </a:p>
        </p:txBody>
      </p:sp>
      <p:cxnSp>
        <p:nvCxnSpPr>
          <p:cNvPr id="25" name="Straight Connector 24">
            <a:extLst>
              <a:ext uri="{FF2B5EF4-FFF2-40B4-BE49-F238E27FC236}">
                <a16:creationId xmlns:a16="http://schemas.microsoft.com/office/drawing/2014/main" id="{E16E5664-2C8C-8DA0-E96C-D7F78FF1CD51}"/>
              </a:ext>
            </a:extLst>
          </p:cNvPr>
          <p:cNvCxnSpPr>
            <a:endCxn id="15" idx="2"/>
          </p:cNvCxnSpPr>
          <p:nvPr/>
        </p:nvCxnSpPr>
        <p:spPr>
          <a:xfrm flipV="1">
            <a:off x="3007605" y="4545449"/>
            <a:ext cx="596607" cy="878612"/>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7A1F8E-B0B8-446D-1B17-4E81655B673B}"/>
              </a:ext>
            </a:extLst>
          </p:cNvPr>
          <p:cNvCxnSpPr>
            <a:cxnSpLocks/>
            <a:endCxn id="14" idx="0"/>
          </p:cNvCxnSpPr>
          <p:nvPr/>
        </p:nvCxnSpPr>
        <p:spPr>
          <a:xfrm>
            <a:off x="3604211" y="4575270"/>
            <a:ext cx="506792" cy="325261"/>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25EF790-0698-C235-8516-A3818AB95D77}"/>
              </a:ext>
            </a:extLst>
          </p:cNvPr>
          <p:cNvCxnSpPr>
            <a:cxnSpLocks/>
            <a:endCxn id="14" idx="0"/>
          </p:cNvCxnSpPr>
          <p:nvPr/>
        </p:nvCxnSpPr>
        <p:spPr>
          <a:xfrm flipH="1">
            <a:off x="4111003" y="2836479"/>
            <a:ext cx="432075" cy="2064052"/>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C65363-553E-9391-0780-E41CFB6295DD}"/>
              </a:ext>
            </a:extLst>
          </p:cNvPr>
          <p:cNvCxnSpPr>
            <a:cxnSpLocks/>
          </p:cNvCxnSpPr>
          <p:nvPr/>
        </p:nvCxnSpPr>
        <p:spPr>
          <a:xfrm>
            <a:off x="4543078" y="2836479"/>
            <a:ext cx="275615" cy="66702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467F698-24C0-FA35-6AC5-8AD4EB012B55}"/>
              </a:ext>
            </a:extLst>
          </p:cNvPr>
          <p:cNvCxnSpPr>
            <a:cxnSpLocks/>
          </p:cNvCxnSpPr>
          <p:nvPr/>
        </p:nvCxnSpPr>
        <p:spPr>
          <a:xfrm flipH="1">
            <a:off x="4818693" y="1611805"/>
            <a:ext cx="156460" cy="1875508"/>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52B00-57C2-D417-EA92-902C99F88B55}"/>
              </a:ext>
            </a:extLst>
          </p:cNvPr>
          <p:cNvCxnSpPr>
            <a:cxnSpLocks/>
          </p:cNvCxnSpPr>
          <p:nvPr/>
        </p:nvCxnSpPr>
        <p:spPr>
          <a:xfrm>
            <a:off x="4979445" y="1588137"/>
            <a:ext cx="122267" cy="2382379"/>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8C9DCEC-1057-D8D7-CD36-C291FD7BA4B2}"/>
              </a:ext>
            </a:extLst>
          </p:cNvPr>
          <p:cNvCxnSpPr>
            <a:cxnSpLocks/>
          </p:cNvCxnSpPr>
          <p:nvPr/>
        </p:nvCxnSpPr>
        <p:spPr>
          <a:xfrm flipH="1">
            <a:off x="5245909" y="2282880"/>
            <a:ext cx="460195" cy="2313113"/>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865D756-F322-A046-A95B-EEC182C1BB7C}"/>
              </a:ext>
            </a:extLst>
          </p:cNvPr>
          <p:cNvCxnSpPr>
            <a:cxnSpLocks/>
            <a:endCxn id="19" idx="0"/>
          </p:cNvCxnSpPr>
          <p:nvPr/>
        </p:nvCxnSpPr>
        <p:spPr>
          <a:xfrm>
            <a:off x="5704288" y="2282880"/>
            <a:ext cx="197005" cy="3029083"/>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153D323-1279-0EC4-1B1E-31C0387A580E}"/>
              </a:ext>
            </a:extLst>
          </p:cNvPr>
          <p:cNvCxnSpPr>
            <a:cxnSpLocks/>
          </p:cNvCxnSpPr>
          <p:nvPr/>
        </p:nvCxnSpPr>
        <p:spPr>
          <a:xfrm flipH="1">
            <a:off x="5900445" y="3326598"/>
            <a:ext cx="397889" cy="1985365"/>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50025AB-2AD2-AEDD-F912-E6868B5020BF}"/>
              </a:ext>
            </a:extLst>
          </p:cNvPr>
          <p:cNvCxnSpPr>
            <a:cxnSpLocks/>
          </p:cNvCxnSpPr>
          <p:nvPr/>
        </p:nvCxnSpPr>
        <p:spPr>
          <a:xfrm>
            <a:off x="6310381" y="3321677"/>
            <a:ext cx="735676" cy="2057954"/>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9084D02-652C-7BA1-E8EC-6464F5F598B3}"/>
              </a:ext>
            </a:extLst>
          </p:cNvPr>
          <p:cNvSpPr txBox="1"/>
          <p:nvPr/>
        </p:nvSpPr>
        <p:spPr>
          <a:xfrm>
            <a:off x="5662346" y="2991580"/>
            <a:ext cx="1841999" cy="369332"/>
          </a:xfrm>
          <a:prstGeom prst="rect">
            <a:avLst/>
          </a:prstGeom>
          <a:noFill/>
        </p:spPr>
        <p:txBody>
          <a:bodyPr wrap="square" rtlCol="0">
            <a:spAutoFit/>
          </a:bodyPr>
          <a:lstStyle/>
          <a:p>
            <a:pPr algn="ctr"/>
            <a:r>
              <a:rPr lang="en-US">
                <a:solidFill>
                  <a:schemeClr val="tx2"/>
                </a:solidFill>
              </a:rPr>
              <a:t>Emotional Skills</a:t>
            </a:r>
          </a:p>
        </p:txBody>
      </p:sp>
      <p:sp>
        <p:nvSpPr>
          <p:cNvPr id="17" name="TextBox 16">
            <a:extLst>
              <a:ext uri="{FF2B5EF4-FFF2-40B4-BE49-F238E27FC236}">
                <a16:creationId xmlns:a16="http://schemas.microsoft.com/office/drawing/2014/main" id="{B9053C2C-3C66-30C0-A571-2F55F3939B98}"/>
              </a:ext>
            </a:extLst>
          </p:cNvPr>
          <p:cNvSpPr txBox="1"/>
          <p:nvPr/>
        </p:nvSpPr>
        <p:spPr>
          <a:xfrm>
            <a:off x="4169484" y="3583887"/>
            <a:ext cx="1841999" cy="369332"/>
          </a:xfrm>
          <a:prstGeom prst="rect">
            <a:avLst/>
          </a:prstGeom>
          <a:noFill/>
        </p:spPr>
        <p:txBody>
          <a:bodyPr wrap="square" rtlCol="0">
            <a:spAutoFit/>
          </a:bodyPr>
          <a:lstStyle/>
          <a:p>
            <a:pPr algn="ctr"/>
            <a:r>
              <a:rPr lang="en-US">
                <a:solidFill>
                  <a:schemeClr val="tx2"/>
                </a:solidFill>
              </a:rPr>
              <a:t>Engagement</a:t>
            </a:r>
          </a:p>
        </p:txBody>
      </p:sp>
      <p:sp>
        <p:nvSpPr>
          <p:cNvPr id="16" name="TextBox 15">
            <a:extLst>
              <a:ext uri="{FF2B5EF4-FFF2-40B4-BE49-F238E27FC236}">
                <a16:creationId xmlns:a16="http://schemas.microsoft.com/office/drawing/2014/main" id="{CB7F8D42-9EDD-55F0-EFC1-99F38DE8F8C2}"/>
              </a:ext>
            </a:extLst>
          </p:cNvPr>
          <p:cNvSpPr txBox="1"/>
          <p:nvPr/>
        </p:nvSpPr>
        <p:spPr>
          <a:xfrm>
            <a:off x="3864105" y="2467147"/>
            <a:ext cx="1841999" cy="369332"/>
          </a:xfrm>
          <a:prstGeom prst="rect">
            <a:avLst/>
          </a:prstGeom>
          <a:noFill/>
        </p:spPr>
        <p:txBody>
          <a:bodyPr wrap="square" rtlCol="0">
            <a:spAutoFit/>
          </a:bodyPr>
          <a:lstStyle/>
          <a:p>
            <a:pPr algn="ctr"/>
            <a:r>
              <a:rPr lang="en-US">
                <a:solidFill>
                  <a:schemeClr val="tx2"/>
                </a:solidFill>
              </a:rPr>
              <a:t>Self-Regulation</a:t>
            </a:r>
          </a:p>
        </p:txBody>
      </p:sp>
      <p:cxnSp>
        <p:nvCxnSpPr>
          <p:cNvPr id="65" name="Straight Connector 64">
            <a:extLst>
              <a:ext uri="{FF2B5EF4-FFF2-40B4-BE49-F238E27FC236}">
                <a16:creationId xmlns:a16="http://schemas.microsoft.com/office/drawing/2014/main" id="{83976E18-40D3-EDEB-D08B-879B4DAC9106}"/>
              </a:ext>
            </a:extLst>
          </p:cNvPr>
          <p:cNvCxnSpPr>
            <a:cxnSpLocks/>
          </p:cNvCxnSpPr>
          <p:nvPr/>
        </p:nvCxnSpPr>
        <p:spPr>
          <a:xfrm>
            <a:off x="5101712" y="3970516"/>
            <a:ext cx="150693" cy="625477"/>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DF2F1F7-B1F9-EA46-A068-1D7FD335F202}"/>
              </a:ext>
            </a:extLst>
          </p:cNvPr>
          <p:cNvSpPr txBox="1"/>
          <p:nvPr/>
        </p:nvSpPr>
        <p:spPr>
          <a:xfrm>
            <a:off x="4714470" y="4537257"/>
            <a:ext cx="1841999" cy="646331"/>
          </a:xfrm>
          <a:prstGeom prst="rect">
            <a:avLst/>
          </a:prstGeom>
          <a:noFill/>
        </p:spPr>
        <p:txBody>
          <a:bodyPr wrap="square" rtlCol="0">
            <a:spAutoFit/>
          </a:bodyPr>
          <a:lstStyle/>
          <a:p>
            <a:r>
              <a:rPr lang="en-US">
                <a:solidFill>
                  <a:schemeClr val="tx2"/>
                </a:solidFill>
              </a:rPr>
              <a:t>Written Expression</a:t>
            </a:r>
          </a:p>
        </p:txBody>
      </p:sp>
      <p:sp>
        <p:nvSpPr>
          <p:cNvPr id="15" name="TextBox 14">
            <a:extLst>
              <a:ext uri="{FF2B5EF4-FFF2-40B4-BE49-F238E27FC236}">
                <a16:creationId xmlns:a16="http://schemas.microsoft.com/office/drawing/2014/main" id="{68857F91-36D9-6781-A8E2-87E0345F66A6}"/>
              </a:ext>
            </a:extLst>
          </p:cNvPr>
          <p:cNvSpPr txBox="1"/>
          <p:nvPr/>
        </p:nvSpPr>
        <p:spPr>
          <a:xfrm>
            <a:off x="2683212" y="4176117"/>
            <a:ext cx="1841999" cy="369332"/>
          </a:xfrm>
          <a:prstGeom prst="rect">
            <a:avLst/>
          </a:prstGeom>
          <a:noFill/>
        </p:spPr>
        <p:txBody>
          <a:bodyPr wrap="square" rtlCol="0">
            <a:spAutoFit/>
          </a:bodyPr>
          <a:lstStyle/>
          <a:p>
            <a:pPr algn="ctr"/>
            <a:r>
              <a:rPr lang="en-US">
                <a:solidFill>
                  <a:schemeClr val="tx2"/>
                </a:solidFill>
              </a:rPr>
              <a:t>Math Calculation</a:t>
            </a:r>
          </a:p>
        </p:txBody>
      </p:sp>
    </p:spTree>
    <p:extLst>
      <p:ext uri="{BB962C8B-B14F-4D97-AF65-F5344CB8AC3E}">
        <p14:creationId xmlns:p14="http://schemas.microsoft.com/office/powerpoint/2010/main" val="2601011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C5B922-590A-19CC-AC7C-7B102B77B42E}"/>
              </a:ext>
            </a:extLst>
          </p:cNvPr>
          <p:cNvSpPr txBox="1"/>
          <p:nvPr/>
        </p:nvSpPr>
        <p:spPr>
          <a:xfrm>
            <a:off x="301016" y="307818"/>
            <a:ext cx="1355767" cy="6210677"/>
          </a:xfrm>
          <a:prstGeom prst="rect">
            <a:avLst/>
          </a:prstGeom>
          <a:solidFill>
            <a:schemeClr val="bg1"/>
          </a:solidFill>
        </p:spPr>
        <p:txBody>
          <a:bodyPr wrap="square" rtlCol="0">
            <a:spAutoFit/>
          </a:bodyPr>
          <a:lstStyle/>
          <a:p>
            <a:endParaRPr lang="en-US"/>
          </a:p>
        </p:txBody>
      </p:sp>
      <p:sp>
        <p:nvSpPr>
          <p:cNvPr id="5" name="Title 4">
            <a:extLst>
              <a:ext uri="{FF2B5EF4-FFF2-40B4-BE49-F238E27FC236}">
                <a16:creationId xmlns:a16="http://schemas.microsoft.com/office/drawing/2014/main" id="{1162D496-16EE-FC8B-786D-3A376141D438}"/>
              </a:ext>
            </a:extLst>
          </p:cNvPr>
          <p:cNvSpPr>
            <a:spLocks noGrp="1"/>
          </p:cNvSpPr>
          <p:nvPr>
            <p:ph type="title"/>
          </p:nvPr>
        </p:nvSpPr>
        <p:spPr>
          <a:xfrm>
            <a:off x="592818" y="431161"/>
            <a:ext cx="11338560" cy="996696"/>
          </a:xfrm>
        </p:spPr>
        <p:txBody>
          <a:bodyPr/>
          <a:lstStyle/>
          <a:p>
            <a:r>
              <a:rPr lang="en-US" b="1">
                <a:latin typeface="Arial" panose="020B0604020202020204" pitchFamily="34" charset="0"/>
                <a:cs typeface="Arial" panose="020B0604020202020204" pitchFamily="34" charset="0"/>
              </a:rPr>
              <a:t>Build a system so schools can:</a:t>
            </a:r>
          </a:p>
        </p:txBody>
      </p:sp>
      <p:pic>
        <p:nvPicPr>
          <p:cNvPr id="9" name="Content Placeholder 8">
            <a:extLst>
              <a:ext uri="{FF2B5EF4-FFF2-40B4-BE49-F238E27FC236}">
                <a16:creationId xmlns:a16="http://schemas.microsoft.com/office/drawing/2014/main" id="{113B8A41-45D9-980D-174D-846130E01541}"/>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301017" y="1427857"/>
            <a:ext cx="11769063" cy="4198575"/>
          </a:xfrm>
        </p:spPr>
      </p:pic>
      <p:sp>
        <p:nvSpPr>
          <p:cNvPr id="4" name="Slide Number Placeholder 3">
            <a:extLst>
              <a:ext uri="{FF2B5EF4-FFF2-40B4-BE49-F238E27FC236}">
                <a16:creationId xmlns:a16="http://schemas.microsoft.com/office/drawing/2014/main" id="{B1AB3113-FE85-F9E5-B027-5B977775F3B7}"/>
              </a:ext>
            </a:extLst>
          </p:cNvPr>
          <p:cNvSpPr>
            <a:spLocks noGrp="1"/>
          </p:cNvSpPr>
          <p:nvPr>
            <p:ph type="sldNum" sz="quarter" idx="14"/>
          </p:nvPr>
        </p:nvSpPr>
        <p:spPr/>
        <p:txBody>
          <a:bodyPr/>
          <a:lstStyle/>
          <a:p>
            <a:endParaRPr lang="en-US"/>
          </a:p>
        </p:txBody>
      </p:sp>
      <p:sp>
        <p:nvSpPr>
          <p:cNvPr id="2" name="TextBox 1">
            <a:extLst>
              <a:ext uri="{FF2B5EF4-FFF2-40B4-BE49-F238E27FC236}">
                <a16:creationId xmlns:a16="http://schemas.microsoft.com/office/drawing/2014/main" id="{FEB66986-91E8-9722-3B60-099AC524A1CE}"/>
              </a:ext>
            </a:extLst>
          </p:cNvPr>
          <p:cNvSpPr txBox="1"/>
          <p:nvPr/>
        </p:nvSpPr>
        <p:spPr>
          <a:xfrm>
            <a:off x="3213242" y="6299490"/>
            <a:ext cx="6097712" cy="369332"/>
          </a:xfrm>
          <a:prstGeom prst="rect">
            <a:avLst/>
          </a:prstGeom>
          <a:noFill/>
        </p:spPr>
        <p:txBody>
          <a:bodyPr wrap="square">
            <a:spAutoFit/>
          </a:bodyPr>
          <a:lstStyle/>
          <a:p>
            <a:r>
              <a:rPr lang="en-US">
                <a:hlinkClick r:id="rId4"/>
              </a:rPr>
              <a:t>https://mtss4success.org/resource/mtss-snapshot</a:t>
            </a:r>
            <a:endParaRPr lang="en-US"/>
          </a:p>
        </p:txBody>
      </p:sp>
    </p:spTree>
    <p:extLst>
      <p:ext uri="{BB962C8B-B14F-4D97-AF65-F5344CB8AC3E}">
        <p14:creationId xmlns:p14="http://schemas.microsoft.com/office/powerpoint/2010/main" val="294921438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CSD Transparent Squares Template Frozen 11.22.2024" id="{E9F0EE50-1E49-4617-9AB1-67A749A4CBED}" vid="{6568A343-B446-4B9D-90D1-EF8E0DD887E1}"/>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CSD Transparent Squares Template Frozen 11.22.2024" id="{E9F0EE50-1E49-4617-9AB1-67A749A4CBED}" vid="{55D25B6F-ED09-4825-9806-969D41CE3149}"/>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CSD Transparent Squares Template Frozen 11.22.2024" id="{E9F0EE50-1E49-4617-9AB1-67A749A4CBED}" vid="{CC0D61FC-0504-48F4-84C5-6102F492B99E}"/>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CSD Transparent Squares Template Frozen 11.22.2024" id="{E9F0EE50-1E49-4617-9AB1-67A749A4CBED}" vid="{424789E3-66D9-48BA-A772-D4FCF456BC9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D5BA842E31E340B64B01F32A589E1E" ma:contentTypeVersion="3" ma:contentTypeDescription="Create a new document." ma:contentTypeScope="" ma:versionID="db82bdc8d414e9941e4285ad0bd8a152">
  <xsd:schema xmlns:xsd="http://www.w3.org/2001/XMLSchema" xmlns:xs="http://www.w3.org/2001/XMLSchema" xmlns:p="http://schemas.microsoft.com/office/2006/metadata/properties" xmlns:ns2="8bf53d4f-ffc3-4c0f-93af-8d81a04b2ce6" targetNamespace="http://schemas.microsoft.com/office/2006/metadata/properties" ma:root="true" ma:fieldsID="a703f7e9de39acd0b13e545f72798b52" ns2:_="">
    <xsd:import namespace="8bf53d4f-ffc3-4c0f-93af-8d81a04b2ce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53d4f-ffc3-4c0f-93af-8d81a04b2c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BAB9DF-CC65-4848-B00A-54243DAA844C}">
  <ds:schemaRefs>
    <ds:schemaRef ds:uri="8bf53d4f-ffc3-4c0f-93af-8d81a04b2c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78526F-02A8-4178-BA19-AD3F584EECB3}">
  <ds:schemaRefs>
    <ds:schemaRef ds:uri="http://schemas.microsoft.com/sharepoint/v3/contenttype/forms"/>
  </ds:schemaRefs>
</ds:datastoreItem>
</file>

<file path=customXml/itemProps3.xml><?xml version="1.0" encoding="utf-8"?>
<ds:datastoreItem xmlns:ds="http://schemas.openxmlformats.org/officeDocument/2006/customXml" ds:itemID="{F585F169-D3B2-4065-A314-6AC8A9134FA2}">
  <ds:schemaRefs>
    <ds:schemaRef ds:uri="8bf53d4f-ffc3-4c0f-93af-8d81a04b2ce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WCSD Transparent Squares Template Final Frozen 11.20.2024 </Template>
  <Application>Microsoft Office PowerPoint</Application>
  <PresentationFormat>Widescreen</PresentationFormat>
  <Slides>13</Slides>
  <Notes>12</Notes>
  <HiddenSlides>0</HiddenSlide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Custom Design</vt:lpstr>
      <vt:lpstr>1_Custom Design</vt:lpstr>
      <vt:lpstr>2_Custom Design</vt:lpstr>
      <vt:lpstr>3_Custom Design</vt:lpstr>
      <vt:lpstr>Welcome to Revitalizing and Supporting Systems  Expectation will be to focus on implementation of consistent Tier 1 routines, behavior expectations, and system improvements </vt:lpstr>
      <vt:lpstr>PowerPoint Presentation</vt:lpstr>
      <vt:lpstr>PowerPoint Presentation</vt:lpstr>
      <vt:lpstr>PowerPoint Presentation</vt:lpstr>
      <vt:lpstr>Defining Multi-Tiered System of Supports</vt:lpstr>
      <vt:lpstr>PowerPoint Presentation</vt:lpstr>
      <vt:lpstr>Provides a continuum of supports using data-based decision making</vt:lpstr>
      <vt:lpstr>MTSS addresses the needs of the whole child by aligning systems and supports.  </vt:lpstr>
      <vt:lpstr>Build a system so schools can:</vt:lpstr>
      <vt:lpstr>PBIS Self-Assessment of Systems</vt:lpstr>
      <vt:lpstr>AIR MTSS Fidelity of Implementation Rubric Primarily Academic Focus</vt:lpstr>
      <vt:lpstr>Collaboration Time </vt:lpstr>
      <vt:lpstr>PowerPoint Presentation</vt:lpstr>
    </vt:vector>
  </TitlesOfParts>
  <Company>Washoe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Revitalizing and Supporting Systems  Expectation will be to focus on implementation of consistent Tier 1 routines, behavior expectations, and system improvements </dc:title>
  <dc:creator>Shaffer, Trish</dc:creator>
  <cp:revision>4</cp:revision>
  <dcterms:created xsi:type="dcterms:W3CDTF">2025-06-27T18:44:40Z</dcterms:created>
  <dcterms:modified xsi:type="dcterms:W3CDTF">2025-07-30T23:42:50Z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0x0101007BD5BA842E31E340B64B01F32A589E1E</vt:lpwstr>
  </property>
</Properties>
</file>